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DE4B-4D75-43E8-AA44-C08C14A53699}" type="datetimeFigureOut">
              <a:rPr lang="en-GB" smtClean="0"/>
              <a:t>17/05/2016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62A4-EA39-4969-97BB-AC5498C2A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4714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DE4B-4D75-43E8-AA44-C08C14A53699}" type="datetimeFigureOut">
              <a:rPr lang="en-GB" smtClean="0"/>
              <a:t>17/05/2016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62A4-EA39-4969-97BB-AC5498C2A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3715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DE4B-4D75-43E8-AA44-C08C14A53699}" type="datetimeFigureOut">
              <a:rPr lang="en-GB" smtClean="0"/>
              <a:t>17/05/2016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62A4-EA39-4969-97BB-AC5498C2AA93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57068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DE4B-4D75-43E8-AA44-C08C14A53699}" type="datetimeFigureOut">
              <a:rPr lang="en-GB" smtClean="0"/>
              <a:t>17/05/2016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62A4-EA39-4969-97BB-AC5498C2A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977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DE4B-4D75-43E8-AA44-C08C14A53699}" type="datetimeFigureOut">
              <a:rPr lang="en-GB" smtClean="0"/>
              <a:t>17/05/2016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62A4-EA39-4969-97BB-AC5498C2AA93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1723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DE4B-4D75-43E8-AA44-C08C14A53699}" type="datetimeFigureOut">
              <a:rPr lang="en-GB" smtClean="0"/>
              <a:t>17/05/2016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62A4-EA39-4969-97BB-AC5498C2A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383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DE4B-4D75-43E8-AA44-C08C14A53699}" type="datetimeFigureOut">
              <a:rPr lang="en-GB" smtClean="0"/>
              <a:t>17/05/2016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62A4-EA39-4969-97BB-AC5498C2A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8161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DE4B-4D75-43E8-AA44-C08C14A53699}" type="datetimeFigureOut">
              <a:rPr lang="en-GB" smtClean="0"/>
              <a:t>17/05/2016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62A4-EA39-4969-97BB-AC5498C2A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602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DE4B-4D75-43E8-AA44-C08C14A53699}" type="datetimeFigureOut">
              <a:rPr lang="en-GB" smtClean="0"/>
              <a:t>17/05/2016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62A4-EA39-4969-97BB-AC5498C2A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16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DE4B-4D75-43E8-AA44-C08C14A53699}" type="datetimeFigureOut">
              <a:rPr lang="en-GB" smtClean="0"/>
              <a:t>17/05/2016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62A4-EA39-4969-97BB-AC5498C2A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129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DE4B-4D75-43E8-AA44-C08C14A53699}" type="datetimeFigureOut">
              <a:rPr lang="en-GB" smtClean="0"/>
              <a:t>17/05/2016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62A4-EA39-4969-97BB-AC5498C2A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582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DE4B-4D75-43E8-AA44-C08C14A53699}" type="datetimeFigureOut">
              <a:rPr lang="en-GB" smtClean="0"/>
              <a:t>17/05/2016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62A4-EA39-4969-97BB-AC5498C2A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151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DE4B-4D75-43E8-AA44-C08C14A53699}" type="datetimeFigureOut">
              <a:rPr lang="en-GB" smtClean="0"/>
              <a:t>17/05/2016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62A4-EA39-4969-97BB-AC5498C2A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394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DE4B-4D75-43E8-AA44-C08C14A53699}" type="datetimeFigureOut">
              <a:rPr lang="en-GB" smtClean="0"/>
              <a:t>17/05/2016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62A4-EA39-4969-97BB-AC5498C2A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2202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DE4B-4D75-43E8-AA44-C08C14A53699}" type="datetimeFigureOut">
              <a:rPr lang="en-GB" smtClean="0"/>
              <a:t>17/05/2016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62A4-EA39-4969-97BB-AC5498C2A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243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DE4B-4D75-43E8-AA44-C08C14A53699}" type="datetimeFigureOut">
              <a:rPr lang="en-GB" smtClean="0"/>
              <a:t>17/05/2016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62A4-EA39-4969-97BB-AC5498C2A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673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88823" cy="6866467"/>
            <a:chOff x="0" y="-8467"/>
            <a:chExt cx="12188823" cy="6866467"/>
          </a:xfrm>
        </p:grpSpPr>
        <p:sp>
          <p:nvSpPr>
            <p:cNvPr id="27" name="Rectangle 29"/>
            <p:cNvSpPr/>
            <p:nvPr/>
          </p:nvSpPr>
          <p:spPr>
            <a:xfrm>
              <a:off x="11538856" y="-8467"/>
              <a:ext cx="649967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 userDrawn="1"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CDE4B-4D75-43E8-AA44-C08C14A53699}" type="datetimeFigureOut">
              <a:rPr lang="en-GB" smtClean="0"/>
              <a:t>17/05/2016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92562A4-EA39-4969-97BB-AC5498C2A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071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4000" dirty="0" smtClean="0"/>
              <a:t>Care and Treatment Reviews</a:t>
            </a:r>
            <a:br>
              <a:rPr lang="en-GB" sz="4000" dirty="0" smtClean="0"/>
            </a:br>
            <a:r>
              <a:rPr lang="en-GB" sz="4000" dirty="0" smtClean="0"/>
              <a:t>&amp;</a:t>
            </a:r>
            <a:br>
              <a:rPr lang="en-GB" sz="4000" dirty="0" smtClean="0"/>
            </a:br>
            <a:r>
              <a:rPr lang="en-GB" sz="4000" dirty="0" smtClean="0"/>
              <a:t>The Care Programme Approach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6117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had people been locked up?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51001"/>
            <a:ext cx="8596668" cy="4390362"/>
          </a:xfrm>
        </p:spPr>
        <p:txBody>
          <a:bodyPr>
            <a:normAutofit/>
          </a:bodyPr>
          <a:lstStyle/>
          <a:p>
            <a:pPr lvl="0"/>
            <a:r>
              <a:rPr lang="en-GB" dirty="0" smtClean="0"/>
              <a:t>I mainly looked at people who had committed crimes.</a:t>
            </a:r>
          </a:p>
          <a:p>
            <a:pPr lvl="0"/>
            <a:r>
              <a:rPr lang="en-GB" dirty="0"/>
              <a:t>Some people in these units have not committed </a:t>
            </a:r>
            <a:r>
              <a:rPr lang="en-GB" dirty="0" smtClean="0"/>
              <a:t>crimes</a:t>
            </a:r>
          </a:p>
          <a:p>
            <a:pPr lvl="0"/>
            <a:endParaRPr lang="en-GB" dirty="0" smtClean="0"/>
          </a:p>
          <a:p>
            <a:pPr lvl="0"/>
            <a:r>
              <a:rPr lang="en-GB" dirty="0" smtClean="0"/>
              <a:t>4 </a:t>
            </a:r>
            <a:r>
              <a:rPr lang="en-GB" dirty="0"/>
              <a:t>out of 10 people were in locked units because they had sexually assaulted a child</a:t>
            </a:r>
          </a:p>
          <a:p>
            <a:pPr lvl="0"/>
            <a:r>
              <a:rPr lang="en-GB" dirty="0"/>
              <a:t>3 out of 10 people were in hospital because they had committed a violent crime</a:t>
            </a:r>
          </a:p>
          <a:p>
            <a:pPr lvl="0"/>
            <a:r>
              <a:rPr lang="en-GB" dirty="0"/>
              <a:t>2 out of 10 people were in hospital because they had set a fire</a:t>
            </a:r>
          </a:p>
          <a:p>
            <a:endParaRPr lang="en-GB" dirty="0"/>
          </a:p>
          <a:p>
            <a:pPr lvl="0"/>
            <a:r>
              <a:rPr lang="en-GB" dirty="0"/>
              <a:t>People who had sexually assaulted a child had been in hospital the </a:t>
            </a:r>
            <a:r>
              <a:rPr lang="en-GB" dirty="0" smtClean="0"/>
              <a:t>longest</a:t>
            </a:r>
          </a:p>
          <a:p>
            <a:pPr lvl="0"/>
            <a:r>
              <a:rPr lang="en-GB" dirty="0" smtClean="0"/>
              <a:t>People who committed violent crimes were likely to get out sooner</a:t>
            </a:r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0227" y="4166514"/>
            <a:ext cx="2644941" cy="244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8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Were people making good progress?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/>
              <a:t>Only 1 in 3 people are near to being discharged. </a:t>
            </a:r>
            <a:endParaRPr lang="en-GB" dirty="0" smtClean="0"/>
          </a:p>
          <a:p>
            <a:pPr lvl="0"/>
            <a:endParaRPr lang="en-GB" dirty="0" smtClean="0"/>
          </a:p>
          <a:p>
            <a:pPr lvl="0"/>
            <a:r>
              <a:rPr lang="en-GB" dirty="0" smtClean="0"/>
              <a:t>BUT </a:t>
            </a:r>
            <a:r>
              <a:rPr lang="en-GB" dirty="0"/>
              <a:t>this is more than it was 3 years ago</a:t>
            </a:r>
            <a:r>
              <a:rPr lang="en-GB" dirty="0" smtClean="0"/>
              <a:t>.</a:t>
            </a:r>
          </a:p>
          <a:p>
            <a:pPr lvl="0"/>
            <a:endParaRPr lang="en-GB" dirty="0"/>
          </a:p>
          <a:p>
            <a:r>
              <a:rPr lang="en-GB" dirty="0"/>
              <a:t>People who have completed lots of courses related to their offence were more likely to be making progress</a:t>
            </a:r>
          </a:p>
          <a:p>
            <a:r>
              <a:rPr lang="en-GB" dirty="0"/>
              <a:t>People who are considered by the hospital to be dangerous are making least progress</a:t>
            </a:r>
          </a:p>
          <a:p>
            <a:pPr lvl="0"/>
            <a:r>
              <a:rPr lang="en-GB" dirty="0" smtClean="0"/>
              <a:t>People </a:t>
            </a:r>
            <a:r>
              <a:rPr lang="en-GB" dirty="0"/>
              <a:t>in NHS units are more likely to be near to being discharged</a:t>
            </a:r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7159" y="2105323"/>
            <a:ext cx="560881" cy="5608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7159" y="2896393"/>
            <a:ext cx="561690" cy="5527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1374" y="3880214"/>
            <a:ext cx="2054398" cy="2803397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66798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is CPA working?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54629"/>
            <a:ext cx="4843329" cy="4386733"/>
          </a:xfrm>
        </p:spPr>
        <p:txBody>
          <a:bodyPr>
            <a:normAutofit lnSpcReduction="10000"/>
          </a:bodyPr>
          <a:lstStyle/>
          <a:p>
            <a:pPr lvl="0"/>
            <a:r>
              <a:rPr lang="en-GB" dirty="0" smtClean="0">
                <a:effectLst/>
              </a:rPr>
              <a:t>CPA is sometimes not done very well</a:t>
            </a:r>
          </a:p>
          <a:p>
            <a:pPr lvl="0"/>
            <a:r>
              <a:rPr lang="en-GB" dirty="0" smtClean="0">
                <a:effectLst/>
              </a:rPr>
              <a:t>CPA is poorly understood</a:t>
            </a:r>
          </a:p>
          <a:p>
            <a:pPr lvl="0"/>
            <a:r>
              <a:rPr lang="en-GB" dirty="0" smtClean="0">
                <a:effectLst/>
              </a:rPr>
              <a:t>Some important people don’t go to CPA meetings</a:t>
            </a:r>
          </a:p>
          <a:p>
            <a:pPr lvl="0"/>
            <a:r>
              <a:rPr lang="en-GB" dirty="0" smtClean="0">
                <a:effectLst/>
              </a:rPr>
              <a:t>CPA is often not linked to Health Action Plans</a:t>
            </a:r>
          </a:p>
          <a:p>
            <a:pPr lvl="0"/>
            <a:endParaRPr lang="en-GB" dirty="0"/>
          </a:p>
          <a:p>
            <a:pPr lvl="0"/>
            <a:endParaRPr lang="en-GB" dirty="0" smtClean="0">
              <a:effectLst/>
            </a:endParaRPr>
          </a:p>
          <a:p>
            <a:pPr lvl="0"/>
            <a:endParaRPr lang="en-GB" dirty="0"/>
          </a:p>
          <a:p>
            <a:pPr lvl="0"/>
            <a:endParaRPr lang="en-GB" dirty="0" smtClean="0">
              <a:effectLst/>
            </a:endParaRPr>
          </a:p>
          <a:p>
            <a:pPr lvl="0"/>
            <a:r>
              <a:rPr lang="en-GB" dirty="0" smtClean="0">
                <a:effectLst/>
              </a:rPr>
              <a:t>There were a few examples of really good person centred CPA meetings</a:t>
            </a:r>
          </a:p>
          <a:p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7414021" y="1067304"/>
            <a:ext cx="3515236" cy="4974058"/>
            <a:chOff x="7414021" y="1067304"/>
            <a:chExt cx="3515236" cy="4974058"/>
          </a:xfrm>
        </p:grpSpPr>
        <p:grpSp>
          <p:nvGrpSpPr>
            <p:cNvPr id="6" name="Group 5"/>
            <p:cNvGrpSpPr/>
            <p:nvPr/>
          </p:nvGrpSpPr>
          <p:grpSpPr>
            <a:xfrm>
              <a:off x="7414021" y="1067304"/>
              <a:ext cx="3515235" cy="4974058"/>
              <a:chOff x="7414021" y="1067304"/>
              <a:chExt cx="3515235" cy="4974058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414021" y="1067304"/>
                <a:ext cx="3515235" cy="4974058"/>
              </a:xfrm>
              <a:prstGeom prst="rect">
                <a:avLst/>
              </a:prstGeom>
              <a:ln w="3175">
                <a:solidFill>
                  <a:schemeClr val="bg1">
                    <a:lumMod val="85000"/>
                  </a:schemeClr>
                </a:solidFill>
              </a:ln>
            </p:spPr>
          </p:pic>
          <p:sp>
            <p:nvSpPr>
              <p:cNvPr id="5" name="Rectangle 4"/>
              <p:cNvSpPr/>
              <p:nvPr/>
            </p:nvSpPr>
            <p:spPr>
              <a:xfrm>
                <a:off x="9448800" y="1067304"/>
                <a:ext cx="1480456" cy="38412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40687" y="5657281"/>
              <a:ext cx="1088570" cy="384081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1051" y="4730910"/>
            <a:ext cx="1467379" cy="14514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0663" y="1654629"/>
            <a:ext cx="1768156" cy="176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09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are CTRs working?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54629"/>
            <a:ext cx="8596668" cy="4386733"/>
          </a:xfrm>
        </p:spPr>
        <p:txBody>
          <a:bodyPr>
            <a:normAutofit lnSpcReduction="10000"/>
          </a:bodyPr>
          <a:lstStyle/>
          <a:p>
            <a:pPr lvl="0"/>
            <a:r>
              <a:rPr lang="en-GB" dirty="0" smtClean="0">
                <a:effectLst/>
              </a:rPr>
              <a:t>CTRs are valued by people and their families</a:t>
            </a:r>
          </a:p>
          <a:p>
            <a:pPr lvl="0"/>
            <a:r>
              <a:rPr lang="en-GB" dirty="0" smtClean="0">
                <a:effectLst/>
              </a:rPr>
              <a:t>CTRs have led to some people being discharged quicker</a:t>
            </a:r>
          </a:p>
          <a:p>
            <a:pPr lvl="0"/>
            <a:r>
              <a:rPr lang="en-GB" dirty="0" smtClean="0">
                <a:effectLst/>
              </a:rPr>
              <a:t>CTRs have led to some people getting quicker access to the right care </a:t>
            </a:r>
          </a:p>
          <a:p>
            <a:pPr lvl="0"/>
            <a:r>
              <a:rPr lang="en-GB" dirty="0" smtClean="0">
                <a:effectLst/>
              </a:rPr>
              <a:t>Independent experts in CTRs is the thing that makes the difference</a:t>
            </a:r>
          </a:p>
          <a:p>
            <a:pPr lvl="0"/>
            <a:endParaRPr lang="en-GB" dirty="0" smtClean="0">
              <a:effectLst/>
            </a:endParaRPr>
          </a:p>
          <a:p>
            <a:pPr lvl="0"/>
            <a:r>
              <a:rPr lang="en-GB" dirty="0" smtClean="0">
                <a:effectLst/>
              </a:rPr>
              <a:t>When CTRs started they were poorly recorded but this has improved</a:t>
            </a:r>
          </a:p>
          <a:p>
            <a:pPr lvl="0"/>
            <a:r>
              <a:rPr lang="en-GB" dirty="0" smtClean="0">
                <a:effectLst/>
              </a:rPr>
              <a:t>Sometimes CTR recommendations have not been acted on – but this seems to be getting better</a:t>
            </a:r>
          </a:p>
          <a:p>
            <a:pPr lvl="0"/>
            <a:r>
              <a:rPr lang="en-GB" dirty="0" smtClean="0">
                <a:effectLst/>
              </a:rPr>
              <a:t>CTRs cost a lot of money – some people think that this might be a problem in future</a:t>
            </a:r>
          </a:p>
          <a:p>
            <a:pPr lvl="0"/>
            <a:r>
              <a:rPr lang="en-GB" dirty="0" smtClean="0">
                <a:effectLst/>
              </a:rPr>
              <a:t>CTRs work best where the teams have the right skills – sometimes this is difficult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9893" y="1552187"/>
            <a:ext cx="1982860" cy="19581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3649" y="3510365"/>
            <a:ext cx="2295349" cy="229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168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about CPA+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 smtClean="0">
                <a:effectLst/>
              </a:rPr>
              <a:t>CPA+ means that people have less meetings to worry about</a:t>
            </a:r>
          </a:p>
          <a:p>
            <a:pPr lvl="0"/>
            <a:r>
              <a:rPr lang="en-GB" dirty="0" smtClean="0">
                <a:effectLst/>
              </a:rPr>
              <a:t>CPA+ is more person centred than CPA on its own</a:t>
            </a:r>
          </a:p>
          <a:p>
            <a:pPr lvl="0"/>
            <a:r>
              <a:rPr lang="en-GB" dirty="0" smtClean="0">
                <a:effectLst/>
              </a:rPr>
              <a:t>CPA+ means that CTR recommendations are more likely to be acted on</a:t>
            </a:r>
          </a:p>
          <a:p>
            <a:pPr lvl="0"/>
            <a:r>
              <a:rPr lang="en-GB" dirty="0" smtClean="0">
                <a:effectLst/>
              </a:rPr>
              <a:t>CPA+ meetings are usually attended by all the right people</a:t>
            </a:r>
          </a:p>
          <a:p>
            <a:endParaRPr lang="en-GB" dirty="0" smtClean="0">
              <a:effectLst/>
            </a:endParaRPr>
          </a:p>
          <a:p>
            <a:pPr lvl="0"/>
            <a:r>
              <a:rPr lang="en-GB" dirty="0" smtClean="0">
                <a:effectLst/>
              </a:rPr>
              <a:t>CPA+ doesn’t fix all the problems with CPA</a:t>
            </a:r>
          </a:p>
          <a:p>
            <a:pPr lvl="0"/>
            <a:r>
              <a:rPr lang="en-GB" dirty="0" smtClean="0">
                <a:effectLst/>
              </a:rPr>
              <a:t>CPA+ meetings are very difficult to organise</a:t>
            </a:r>
          </a:p>
          <a:p>
            <a:pPr lvl="0"/>
            <a:r>
              <a:rPr lang="en-GB" dirty="0" smtClean="0">
                <a:effectLst/>
              </a:rPr>
              <a:t>CPA+ sometimes means a shorter CTR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4002" y="2160589"/>
            <a:ext cx="1987468" cy="19569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6019" y="4117575"/>
            <a:ext cx="1563434" cy="156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841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needs to happen?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54629"/>
            <a:ext cx="8596668" cy="4386733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We need new guidelines on CPA</a:t>
            </a:r>
          </a:p>
          <a:p>
            <a:pPr lvl="0"/>
            <a:r>
              <a:rPr lang="en-GB" dirty="0"/>
              <a:t>We need to make sure that CPA care coordinators have the right skills</a:t>
            </a:r>
          </a:p>
          <a:p>
            <a:pPr lvl="0"/>
            <a:r>
              <a:rPr lang="en-GB" dirty="0"/>
              <a:t>Commissioners need to go to CPA meetings</a:t>
            </a:r>
          </a:p>
          <a:p>
            <a:pPr lvl="0"/>
            <a:r>
              <a:rPr lang="en-GB" dirty="0"/>
              <a:t>We should share examples of good practice </a:t>
            </a:r>
          </a:p>
          <a:p>
            <a:pPr lvl="0"/>
            <a:r>
              <a:rPr lang="en-GB" dirty="0"/>
              <a:t>We need to be better at sharing CTR recommendations with people and families</a:t>
            </a:r>
          </a:p>
          <a:p>
            <a:pPr lvl="0"/>
            <a:r>
              <a:rPr lang="en-GB" dirty="0"/>
              <a:t>CTR recommendations need to be built into CPA care plans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90115" y="4094328"/>
            <a:ext cx="3965324" cy="276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64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needs to happen?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40115"/>
            <a:ext cx="8596668" cy="4401248"/>
          </a:xfrm>
        </p:spPr>
        <p:txBody>
          <a:bodyPr/>
          <a:lstStyle/>
          <a:p>
            <a:pPr lvl="0"/>
            <a:r>
              <a:rPr lang="en-GB" dirty="0"/>
              <a:t>CTR recommendations need to be acted on</a:t>
            </a:r>
          </a:p>
          <a:p>
            <a:pPr lvl="0"/>
            <a:r>
              <a:rPr lang="en-GB" dirty="0"/>
              <a:t>Staff in services need training to understand CTRs</a:t>
            </a:r>
          </a:p>
          <a:p>
            <a:pPr lvl="0"/>
            <a:r>
              <a:rPr lang="en-GB" dirty="0"/>
              <a:t>CTRs should continue after a person has been discharged</a:t>
            </a:r>
          </a:p>
          <a:p>
            <a:pPr lvl="0"/>
            <a:r>
              <a:rPr lang="en-GB" dirty="0"/>
              <a:t>CTR panels should check to see if CPA is being done properly</a:t>
            </a:r>
          </a:p>
          <a:p>
            <a:pPr lvl="0"/>
            <a:r>
              <a:rPr lang="en-GB" dirty="0"/>
              <a:t>For now, we should continue to use CPA+</a:t>
            </a:r>
          </a:p>
          <a:p>
            <a:pPr lvl="0"/>
            <a:r>
              <a:rPr lang="en-GB" dirty="0"/>
              <a:t>CPA+ meetings should not be rushed</a:t>
            </a:r>
          </a:p>
          <a:p>
            <a:pPr lvl="0"/>
            <a:r>
              <a:rPr lang="en-GB" dirty="0"/>
              <a:t>We need to do more work to understand local areas</a:t>
            </a:r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90115" y="4094328"/>
            <a:ext cx="3965324" cy="276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93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5099352" cy="3880773"/>
          </a:xfrm>
        </p:spPr>
        <p:txBody>
          <a:bodyPr/>
          <a:lstStyle/>
          <a:p>
            <a:r>
              <a:rPr lang="en-GB" dirty="0"/>
              <a:t>I tried to see how well the </a:t>
            </a:r>
            <a:r>
              <a:rPr lang="en-GB" b="1" dirty="0"/>
              <a:t>Care Programme Approach </a:t>
            </a:r>
            <a:r>
              <a:rPr lang="en-GB" dirty="0"/>
              <a:t>(CPA) and </a:t>
            </a:r>
            <a:r>
              <a:rPr lang="en-GB" b="1" dirty="0" smtClean="0"/>
              <a:t>Care </a:t>
            </a:r>
            <a:r>
              <a:rPr lang="en-GB" b="1" dirty="0"/>
              <a:t>and Treatment Reviews </a:t>
            </a:r>
            <a:r>
              <a:rPr lang="en-GB" dirty="0"/>
              <a:t>(CTRs) are working in the north of England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5506">
            <a:off x="3896792" y="864975"/>
            <a:ext cx="6860102" cy="599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88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the Care Programme Approach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11086"/>
            <a:ext cx="8596668" cy="44302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It is a way of making sure people get the right health and social care.</a:t>
            </a:r>
          </a:p>
          <a:p>
            <a:pPr marL="0" indent="0">
              <a:buNone/>
            </a:pPr>
            <a:r>
              <a:rPr lang="en-GB" dirty="0"/>
              <a:t>It’s about keeping people safe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It includes:</a:t>
            </a:r>
          </a:p>
          <a:p>
            <a:pPr lvl="0"/>
            <a:r>
              <a:rPr lang="en-GB" dirty="0" smtClean="0">
                <a:effectLst/>
              </a:rPr>
              <a:t>Finding out what people need</a:t>
            </a:r>
          </a:p>
          <a:p>
            <a:pPr lvl="0"/>
            <a:r>
              <a:rPr lang="en-GB" dirty="0" smtClean="0">
                <a:effectLst/>
              </a:rPr>
              <a:t>Making a plan that says who will do what to meet people’s needs</a:t>
            </a:r>
          </a:p>
          <a:p>
            <a:pPr lvl="0"/>
            <a:r>
              <a:rPr lang="en-GB" dirty="0" smtClean="0">
                <a:effectLst/>
              </a:rPr>
              <a:t>Having a ‘care coordinator’ who helps make sure the plan is happening</a:t>
            </a:r>
          </a:p>
          <a:p>
            <a:pPr lvl="0"/>
            <a:r>
              <a:rPr lang="en-GB" dirty="0" smtClean="0">
                <a:effectLst/>
              </a:rPr>
              <a:t>Holding regular review meetings to check the plan is working</a:t>
            </a:r>
          </a:p>
          <a:p>
            <a:endParaRPr lang="en-GB" dirty="0" smtClean="0">
              <a:effectLst/>
            </a:endParaRPr>
          </a:p>
          <a:p>
            <a:pPr marL="0" indent="0">
              <a:buNone/>
            </a:pPr>
            <a:r>
              <a:rPr lang="en-GB" dirty="0"/>
              <a:t>For some people it may be part of their Health Action Plan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2768"/>
          <a:stretch/>
        </p:blipFill>
        <p:spPr>
          <a:xfrm>
            <a:off x="8567766" y="3491344"/>
            <a:ext cx="3624234" cy="336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68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are care and treatment reviews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98171"/>
            <a:ext cx="8596668" cy="43431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Care and Treatment Reviews were introduced </a:t>
            </a:r>
            <a:r>
              <a:rPr lang="en-GB" dirty="0" smtClean="0"/>
              <a:t>in 2014. They make sure </a:t>
            </a:r>
            <a:r>
              <a:rPr lang="en-GB" dirty="0"/>
              <a:t>people are getting the right help in the right place.</a:t>
            </a:r>
          </a:p>
          <a:p>
            <a:pPr marL="0" indent="0">
              <a:buNone/>
            </a:pPr>
            <a:r>
              <a:rPr lang="en-GB" dirty="0" smtClean="0"/>
              <a:t>Reviews </a:t>
            </a:r>
            <a:r>
              <a:rPr lang="en-GB" dirty="0"/>
              <a:t>are done by people who are not part of the hospital – this means they are independent.</a:t>
            </a:r>
          </a:p>
          <a:p>
            <a:pPr marL="0" indent="0">
              <a:buNone/>
            </a:pPr>
            <a:r>
              <a:rPr lang="en-GB" dirty="0"/>
              <a:t>They check</a:t>
            </a:r>
            <a:r>
              <a:rPr lang="en-GB" dirty="0" smtClean="0"/>
              <a:t>:</a:t>
            </a:r>
            <a:endParaRPr lang="en-GB" dirty="0"/>
          </a:p>
          <a:p>
            <a:pPr lvl="0"/>
            <a:r>
              <a:rPr lang="en-GB" dirty="0" smtClean="0">
                <a:effectLst/>
              </a:rPr>
              <a:t>Is the person safe?</a:t>
            </a:r>
          </a:p>
          <a:p>
            <a:pPr lvl="0"/>
            <a:r>
              <a:rPr lang="en-GB" dirty="0" smtClean="0">
                <a:effectLst/>
              </a:rPr>
              <a:t>Is the person getting good care now?</a:t>
            </a:r>
          </a:p>
          <a:p>
            <a:pPr lvl="0"/>
            <a:r>
              <a:rPr lang="en-GB" dirty="0" smtClean="0">
                <a:effectLst/>
              </a:rPr>
              <a:t>What are their plans for the future?</a:t>
            </a:r>
          </a:p>
          <a:p>
            <a:pPr lvl="0"/>
            <a:r>
              <a:rPr lang="en-GB" dirty="0" smtClean="0">
                <a:effectLst/>
              </a:rPr>
              <a:t>Can care and treatment be provided in the community?</a:t>
            </a:r>
          </a:p>
          <a:p>
            <a:endParaRPr lang="en-GB" dirty="0" smtClean="0">
              <a:effectLst/>
            </a:endParaRPr>
          </a:p>
          <a:p>
            <a:pPr marL="0" indent="0">
              <a:buNone/>
            </a:pPr>
            <a:r>
              <a:rPr lang="en-GB" dirty="0"/>
              <a:t>People who use services and their families are listened to.</a:t>
            </a:r>
          </a:p>
          <a:p>
            <a:pPr marL="0" indent="0">
              <a:buNone/>
            </a:pPr>
            <a:r>
              <a:rPr lang="en-GB" dirty="0"/>
              <a:t>The review team meets people involved in the person’s </a:t>
            </a:r>
            <a:r>
              <a:rPr lang="en-GB" dirty="0" smtClean="0"/>
              <a:t>care and makes recommendations</a:t>
            </a:r>
            <a:r>
              <a:rPr lang="en-GB" dirty="0"/>
              <a:t>.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0595" y="3018971"/>
            <a:ext cx="2843273" cy="37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84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CPA+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CPA+ is </a:t>
            </a:r>
            <a:r>
              <a:rPr lang="en-GB" dirty="0" smtClean="0"/>
              <a:t>something that has been tried in the North.</a:t>
            </a:r>
          </a:p>
          <a:p>
            <a:r>
              <a:rPr lang="en-GB" dirty="0" smtClean="0"/>
              <a:t>It is where </a:t>
            </a:r>
            <a:r>
              <a:rPr lang="en-GB" dirty="0"/>
              <a:t>the Care Programme Approach and </a:t>
            </a:r>
            <a:r>
              <a:rPr lang="en-GB" dirty="0" smtClean="0"/>
              <a:t>Care and Treatment Reviews </a:t>
            </a:r>
            <a:r>
              <a:rPr lang="en-GB" dirty="0"/>
              <a:t>are combined.</a:t>
            </a:r>
          </a:p>
          <a:p>
            <a:r>
              <a:rPr lang="en-GB" dirty="0"/>
              <a:t>This usually means </a:t>
            </a:r>
            <a:r>
              <a:rPr lang="en-GB" dirty="0" smtClean="0"/>
              <a:t>when the Care and Treatment Review </a:t>
            </a:r>
            <a:r>
              <a:rPr lang="en-GB" dirty="0"/>
              <a:t>finishes, the panel go to a </a:t>
            </a:r>
            <a:r>
              <a:rPr lang="en-GB" dirty="0" smtClean="0"/>
              <a:t>Care Programme Approach review.</a:t>
            </a:r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7086" y="4535936"/>
            <a:ext cx="3664402" cy="21313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4653177"/>
            <a:ext cx="3179487" cy="1896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1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did I do?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40115"/>
            <a:ext cx="8596668" cy="440124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2 Projects </a:t>
            </a:r>
            <a:r>
              <a:rPr lang="en-GB" dirty="0"/>
              <a:t>for NHS England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endParaRPr lang="en-GB" dirty="0"/>
          </a:p>
          <a:p>
            <a:pPr lvl="0"/>
            <a:r>
              <a:rPr lang="en-GB" dirty="0"/>
              <a:t>I visited 15 services. Some were in Yorkshire, others in the North West, and some in the North East.</a:t>
            </a:r>
          </a:p>
          <a:p>
            <a:pPr lvl="0"/>
            <a:r>
              <a:rPr lang="en-GB" dirty="0"/>
              <a:t>I looked at reports from </a:t>
            </a:r>
            <a:r>
              <a:rPr lang="en-GB" dirty="0" smtClean="0"/>
              <a:t>CPA </a:t>
            </a:r>
            <a:r>
              <a:rPr lang="en-GB" dirty="0"/>
              <a:t>meetings and CTR meetings.</a:t>
            </a:r>
          </a:p>
          <a:p>
            <a:pPr lvl="0"/>
            <a:r>
              <a:rPr lang="en-GB" dirty="0"/>
              <a:t>I read </a:t>
            </a:r>
            <a:r>
              <a:rPr lang="en-GB" dirty="0" smtClean="0"/>
              <a:t>policies</a:t>
            </a:r>
            <a:r>
              <a:rPr lang="en-GB" dirty="0"/>
              <a:t>.</a:t>
            </a:r>
          </a:p>
          <a:p>
            <a:pPr lvl="0"/>
            <a:r>
              <a:rPr lang="en-GB" dirty="0"/>
              <a:t>I watched CPA meetings, CTRs and CPA+ meetings</a:t>
            </a:r>
          </a:p>
          <a:p>
            <a:pPr lvl="0"/>
            <a:r>
              <a:rPr lang="en-GB" dirty="0"/>
              <a:t>I talked to </a:t>
            </a:r>
            <a:r>
              <a:rPr lang="en-GB" dirty="0" smtClean="0"/>
              <a:t>staff</a:t>
            </a:r>
            <a:endParaRPr lang="en-GB" dirty="0"/>
          </a:p>
          <a:p>
            <a:pPr lvl="0"/>
            <a:r>
              <a:rPr lang="en-GB" dirty="0"/>
              <a:t>I talked to people on CTR </a:t>
            </a:r>
            <a:r>
              <a:rPr lang="en-GB" dirty="0" smtClean="0"/>
              <a:t>panels</a:t>
            </a:r>
            <a:endParaRPr lang="en-GB" dirty="0"/>
          </a:p>
          <a:p>
            <a:pPr lvl="0"/>
            <a:r>
              <a:rPr lang="en-GB" dirty="0"/>
              <a:t>I talked </a:t>
            </a:r>
            <a:r>
              <a:rPr lang="en-GB" dirty="0" smtClean="0"/>
              <a:t>to commissioners</a:t>
            </a:r>
            <a:endParaRPr lang="en-GB" dirty="0"/>
          </a:p>
          <a:p>
            <a:pPr lvl="0"/>
            <a:r>
              <a:rPr lang="en-GB" dirty="0"/>
              <a:t>I talked with people who use services, families and advocates</a:t>
            </a:r>
          </a:p>
          <a:p>
            <a:pPr lvl="0"/>
            <a:r>
              <a:rPr lang="en-GB" dirty="0"/>
              <a:t>I did a survey of people who have been to CPA+ meetings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4002" y="4266572"/>
            <a:ext cx="2547885" cy="2547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76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were the people?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Everyone was living in hospital.</a:t>
            </a:r>
          </a:p>
          <a:p>
            <a:r>
              <a:rPr lang="en-GB" dirty="0"/>
              <a:t>Some people were in locked units because they had committed serious crimes and the court thought they were very dangerous.</a:t>
            </a:r>
          </a:p>
          <a:p>
            <a:r>
              <a:rPr lang="en-GB" dirty="0"/>
              <a:t>Other people </a:t>
            </a:r>
            <a:r>
              <a:rPr lang="en-GB" dirty="0" smtClean="0"/>
              <a:t>had </a:t>
            </a:r>
            <a:r>
              <a:rPr lang="en-GB" dirty="0"/>
              <a:t>lots of treatments but were still in locked units because people thought they were still too dangerous to be discharged and live in their own homes.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48889" y="3705834"/>
            <a:ext cx="3345156" cy="315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09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were the people?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9500" y="2160589"/>
            <a:ext cx="8194502" cy="3880773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Different areas have different numbers and types of </a:t>
            </a:r>
            <a:r>
              <a:rPr lang="en-GB" dirty="0" smtClean="0"/>
              <a:t>unit and beds:</a:t>
            </a:r>
          </a:p>
          <a:p>
            <a:pPr lvl="0"/>
            <a:endParaRPr lang="en-GB" dirty="0"/>
          </a:p>
          <a:p>
            <a:pPr lvl="1"/>
            <a:r>
              <a:rPr lang="en-GB" dirty="0"/>
              <a:t>The North West has less beds than the other areas</a:t>
            </a:r>
            <a:r>
              <a:rPr lang="en-GB" dirty="0" smtClean="0"/>
              <a:t>.</a:t>
            </a:r>
          </a:p>
          <a:p>
            <a:pPr lvl="0"/>
            <a:endParaRPr lang="en-GB" dirty="0" smtClean="0"/>
          </a:p>
          <a:p>
            <a:pPr lvl="1"/>
            <a:r>
              <a:rPr lang="en-GB" dirty="0" smtClean="0"/>
              <a:t>But the </a:t>
            </a:r>
            <a:r>
              <a:rPr lang="en-GB" dirty="0"/>
              <a:t>North West has </a:t>
            </a:r>
            <a:r>
              <a:rPr lang="en-GB" dirty="0" smtClean="0"/>
              <a:t>more people </a:t>
            </a:r>
            <a:r>
              <a:rPr lang="en-GB" dirty="0"/>
              <a:t>in locked units</a:t>
            </a:r>
            <a:r>
              <a:rPr lang="en-GB" dirty="0" smtClean="0"/>
              <a:t>.</a:t>
            </a:r>
          </a:p>
          <a:p>
            <a:pPr lvl="0"/>
            <a:endParaRPr lang="en-GB" dirty="0"/>
          </a:p>
          <a:p>
            <a:pPr lvl="0"/>
            <a:endParaRPr lang="en-GB" dirty="0" smtClean="0"/>
          </a:p>
          <a:p>
            <a:pPr lvl="0"/>
            <a:r>
              <a:rPr lang="en-GB" dirty="0" smtClean="0"/>
              <a:t>The </a:t>
            </a:r>
            <a:r>
              <a:rPr lang="en-GB" dirty="0"/>
              <a:t>North West uses more NHS services than </a:t>
            </a:r>
            <a:r>
              <a:rPr lang="en-GB" dirty="0" smtClean="0"/>
              <a:t>Yorkshire but less than the North East</a:t>
            </a:r>
            <a:endParaRPr lang="en-GB" dirty="0"/>
          </a:p>
          <a:p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r="48734"/>
          <a:stretch/>
        </p:blipFill>
        <p:spPr>
          <a:xfrm>
            <a:off x="7186469" y="2757490"/>
            <a:ext cx="761820" cy="7477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7186469" y="3505201"/>
            <a:ext cx="761820" cy="76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26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long had people been there?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38301"/>
            <a:ext cx="8596668" cy="4403062"/>
          </a:xfrm>
        </p:spPr>
        <p:txBody>
          <a:bodyPr>
            <a:normAutofit/>
          </a:bodyPr>
          <a:lstStyle/>
          <a:p>
            <a:r>
              <a:rPr lang="en-GB" dirty="0"/>
              <a:t>People with learning disabilities spend a lot longer in locked units than people who don’t have a learning disability.</a:t>
            </a:r>
          </a:p>
          <a:p>
            <a:r>
              <a:rPr lang="en-GB" dirty="0"/>
              <a:t>People in the north spend longer in locked units than those in other areas of the country</a:t>
            </a:r>
          </a:p>
          <a:p>
            <a:r>
              <a:rPr lang="en-GB" dirty="0"/>
              <a:t>In the North people are more likely to be in units with lots of locks and fences.</a:t>
            </a:r>
          </a:p>
          <a:p>
            <a:pPr lvl="0"/>
            <a:r>
              <a:rPr lang="en-GB" dirty="0" smtClean="0"/>
              <a:t>On </a:t>
            </a:r>
            <a:r>
              <a:rPr lang="en-GB" dirty="0"/>
              <a:t>average people had been in locked units for more than 5 years.</a:t>
            </a:r>
          </a:p>
          <a:p>
            <a:pPr lvl="0"/>
            <a:endParaRPr lang="en-GB" dirty="0" smtClean="0"/>
          </a:p>
          <a:p>
            <a:pPr lvl="0"/>
            <a:r>
              <a:rPr lang="en-GB" dirty="0" smtClean="0"/>
              <a:t>In </a:t>
            </a:r>
            <a:r>
              <a:rPr lang="en-GB" dirty="0"/>
              <a:t>the north of England, people in locked units tend to be a bit older than people in the rest of the country</a:t>
            </a:r>
          </a:p>
          <a:p>
            <a:pPr lvl="0"/>
            <a:r>
              <a:rPr lang="en-GB" dirty="0" smtClean="0"/>
              <a:t>Many </a:t>
            </a:r>
            <a:r>
              <a:rPr lang="en-GB" dirty="0"/>
              <a:t>more men than women are in these units.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0115" y="1670183"/>
            <a:ext cx="556483" cy="5609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5716" y="3628628"/>
            <a:ext cx="560881" cy="5608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5717" y="2975831"/>
            <a:ext cx="560881" cy="5608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5717" y="2323034"/>
            <a:ext cx="560881" cy="56088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8620" y="4406158"/>
            <a:ext cx="1315072" cy="131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75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Custom 2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008463"/>
      </a:accent1>
      <a:accent2>
        <a:srgbClr val="7FBD9C"/>
      </a:accent2>
      <a:accent3>
        <a:srgbClr val="839BB4"/>
      </a:accent3>
      <a:accent4>
        <a:srgbClr val="008463"/>
      </a:accent4>
      <a:accent5>
        <a:srgbClr val="008463"/>
      </a:accent5>
      <a:accent6>
        <a:srgbClr val="00CC97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</TotalTime>
  <Words>1124</Words>
  <Application>Microsoft Office PowerPoint</Application>
  <PresentationFormat>Widescreen</PresentationFormat>
  <Paragraphs>124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Trebuchet MS</vt:lpstr>
      <vt:lpstr>Wingdings 3</vt:lpstr>
      <vt:lpstr>Facet</vt:lpstr>
      <vt:lpstr>Care and Treatment Reviews &amp; The Care Programme Approach</vt:lpstr>
      <vt:lpstr>Aims</vt:lpstr>
      <vt:lpstr>What is the Care Programme Approach</vt:lpstr>
      <vt:lpstr>What are care and treatment reviews</vt:lpstr>
      <vt:lpstr>What is CPA+</vt:lpstr>
      <vt:lpstr>What did I do?</vt:lpstr>
      <vt:lpstr>Where were the people?</vt:lpstr>
      <vt:lpstr>Where were the people?</vt:lpstr>
      <vt:lpstr>How long had people been there?</vt:lpstr>
      <vt:lpstr>Why had people been locked up?</vt:lpstr>
      <vt:lpstr>Were people making good progress?</vt:lpstr>
      <vt:lpstr>How is CPA working?</vt:lpstr>
      <vt:lpstr>How are CTRs working?</vt:lpstr>
      <vt:lpstr>What about CPA+</vt:lpstr>
      <vt:lpstr>What needs to happen?</vt:lpstr>
      <vt:lpstr>What needs to happen?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 and Treatment Reviews &amp; The Care Programme Approach</dc:title>
  <dc:creator>Dave Atkinson</dc:creator>
  <cp:lastModifiedBy>Rebecca Hill</cp:lastModifiedBy>
  <cp:revision>17</cp:revision>
  <dcterms:created xsi:type="dcterms:W3CDTF">2016-04-25T09:28:45Z</dcterms:created>
  <dcterms:modified xsi:type="dcterms:W3CDTF">2016-05-17T14:01:46Z</dcterms:modified>
</cp:coreProperties>
</file>