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682" r:id="rId6"/>
  </p:sldMasterIdLst>
  <p:notesMasterIdLst>
    <p:notesMasterId r:id="rId27"/>
  </p:notesMasterIdLst>
  <p:handoutMasterIdLst>
    <p:handoutMasterId r:id="rId28"/>
  </p:handoutMasterIdLst>
  <p:sldIdLst>
    <p:sldId id="265" r:id="rId7"/>
    <p:sldId id="331" r:id="rId8"/>
    <p:sldId id="320" r:id="rId9"/>
    <p:sldId id="319" r:id="rId10"/>
    <p:sldId id="316" r:id="rId11"/>
    <p:sldId id="318" r:id="rId12"/>
    <p:sldId id="333" r:id="rId13"/>
    <p:sldId id="325" r:id="rId14"/>
    <p:sldId id="327" r:id="rId15"/>
    <p:sldId id="286" r:id="rId16"/>
    <p:sldId id="307" r:id="rId17"/>
    <p:sldId id="326" r:id="rId18"/>
    <p:sldId id="328" r:id="rId19"/>
    <p:sldId id="332" r:id="rId20"/>
    <p:sldId id="334" r:id="rId21"/>
    <p:sldId id="310" r:id="rId22"/>
    <p:sldId id="293" r:id="rId23"/>
    <p:sldId id="305" r:id="rId24"/>
    <p:sldId id="324" r:id="rId25"/>
    <p:sldId id="306" r:id="rId26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6C807DBC-8C92-7C42-84D5-1C59FCFB9E44}">
          <p14:sldIdLst>
            <p14:sldId id="265"/>
            <p14:sldId id="331"/>
            <p14:sldId id="320"/>
            <p14:sldId id="319"/>
            <p14:sldId id="316"/>
            <p14:sldId id="318"/>
            <p14:sldId id="333"/>
            <p14:sldId id="325"/>
            <p14:sldId id="327"/>
            <p14:sldId id="286"/>
            <p14:sldId id="307"/>
            <p14:sldId id="326"/>
            <p14:sldId id="328"/>
            <p14:sldId id="332"/>
            <p14:sldId id="334"/>
            <p14:sldId id="310"/>
            <p14:sldId id="293"/>
            <p14:sldId id="305"/>
            <p14:sldId id="324"/>
            <p14:sldId id="306"/>
          </p14:sldIdLst>
        </p14:section>
        <p14:section name="Extra slide elements" id="{66EC97C3-BC0F-9648-AAE8-BA458CD3844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204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1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192" autoAdjust="0"/>
  </p:normalViewPr>
  <p:slideViewPr>
    <p:cSldViewPr snapToGrid="0" snapToObjects="1">
      <p:cViewPr varScale="1">
        <p:scale>
          <a:sx n="70" d="100"/>
          <a:sy n="70" d="100"/>
        </p:scale>
        <p:origin x="1380" y="66"/>
      </p:cViewPr>
      <p:guideLst>
        <p:guide orient="horz" pos="1204"/>
        <p:guide pos="336"/>
      </p:guideLst>
    </p:cSldViewPr>
  </p:slideViewPr>
  <p:outlineViewPr>
    <p:cViewPr>
      <p:scale>
        <a:sx n="33" d="100"/>
        <a:sy n="33" d="100"/>
      </p:scale>
      <p:origin x="0" y="83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1" d="100"/>
          <a:sy n="51" d="100"/>
        </p:scale>
        <p:origin x="-2946" y="-108"/>
      </p:cViewPr>
      <p:guideLst>
        <p:guide orient="horz" pos="3151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1A103D-B3DE-466D-8A00-00E1109A3D0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F7845F-A977-40AA-AB9D-219D62B27353}">
      <dgm:prSet phldrT="[Text]"/>
      <dgm:spPr>
        <a:solidFill>
          <a:schemeClr val="bg2"/>
        </a:solidFill>
      </dgm:spPr>
      <dgm:t>
        <a:bodyPr/>
        <a:lstStyle/>
        <a:p>
          <a:pPr algn="ctr"/>
          <a:r>
            <a:rPr lang="en-GB" dirty="0" smtClean="0"/>
            <a:t>Am I Safe?</a:t>
          </a:r>
          <a:endParaRPr lang="en-GB" dirty="0"/>
        </a:p>
      </dgm:t>
    </dgm:pt>
    <dgm:pt modelId="{70A62842-C6AE-406A-889A-85F2B673379E}" type="parTrans" cxnId="{69DC2D3F-4F38-4529-8D26-AC133549BF2E}">
      <dgm:prSet/>
      <dgm:spPr/>
      <dgm:t>
        <a:bodyPr/>
        <a:lstStyle/>
        <a:p>
          <a:endParaRPr lang="en-GB"/>
        </a:p>
      </dgm:t>
    </dgm:pt>
    <dgm:pt modelId="{F785B547-EEBD-4DE4-998F-15E3F303B707}" type="sibTrans" cxnId="{69DC2D3F-4F38-4529-8D26-AC133549BF2E}">
      <dgm:prSet/>
      <dgm:spPr/>
      <dgm:t>
        <a:bodyPr/>
        <a:lstStyle/>
        <a:p>
          <a:endParaRPr lang="en-GB"/>
        </a:p>
      </dgm:t>
    </dgm:pt>
    <dgm:pt modelId="{F288D57B-8DBF-4666-B639-9AF71203B882}">
      <dgm:prSet phldrT="[Text]"/>
      <dgm:spPr/>
      <dgm:t>
        <a:bodyPr/>
        <a:lstStyle/>
        <a:p>
          <a:pPr algn="ctr"/>
          <a:r>
            <a:rPr lang="en-GB" dirty="0" smtClean="0"/>
            <a:t>What’s My Current Care Like?</a:t>
          </a:r>
          <a:endParaRPr lang="en-GB" dirty="0"/>
        </a:p>
      </dgm:t>
    </dgm:pt>
    <dgm:pt modelId="{35CA32A2-54B4-47B5-8BEA-61003D3494B0}" type="parTrans" cxnId="{7684A989-858E-45A5-92C2-FAD6F399DA76}">
      <dgm:prSet/>
      <dgm:spPr/>
      <dgm:t>
        <a:bodyPr/>
        <a:lstStyle/>
        <a:p>
          <a:endParaRPr lang="en-GB"/>
        </a:p>
      </dgm:t>
    </dgm:pt>
    <dgm:pt modelId="{77B45A01-AC5B-4642-9031-5917AE55FAB6}" type="sibTrans" cxnId="{7684A989-858E-45A5-92C2-FAD6F399DA76}">
      <dgm:prSet/>
      <dgm:spPr/>
      <dgm:t>
        <a:bodyPr/>
        <a:lstStyle/>
        <a:p>
          <a:endParaRPr lang="en-GB"/>
        </a:p>
      </dgm:t>
    </dgm:pt>
    <dgm:pt modelId="{E7F8207F-3589-43F6-927A-E5BC51747C80}">
      <dgm:prSet phldrT="[Text]"/>
      <dgm:spPr>
        <a:solidFill>
          <a:schemeClr val="tx2"/>
        </a:solidFill>
      </dgm:spPr>
      <dgm:t>
        <a:bodyPr/>
        <a:lstStyle/>
        <a:p>
          <a:pPr algn="ctr"/>
          <a:r>
            <a:rPr lang="en-GB" dirty="0" smtClean="0"/>
            <a:t>Is there a plan in place for my future?</a:t>
          </a:r>
          <a:endParaRPr lang="en-GB" dirty="0"/>
        </a:p>
      </dgm:t>
    </dgm:pt>
    <dgm:pt modelId="{024E0FD1-AE3F-475A-BE3E-9DD2872333BA}" type="parTrans" cxnId="{9B434A4F-81A7-4C4F-BCEB-3E0987EA63A7}">
      <dgm:prSet/>
      <dgm:spPr/>
      <dgm:t>
        <a:bodyPr/>
        <a:lstStyle/>
        <a:p>
          <a:endParaRPr lang="en-GB"/>
        </a:p>
      </dgm:t>
    </dgm:pt>
    <dgm:pt modelId="{3B872B58-A37F-4ACF-A173-B8E15E79DE60}" type="sibTrans" cxnId="{9B434A4F-81A7-4C4F-BCEB-3E0987EA63A7}">
      <dgm:prSet/>
      <dgm:spPr/>
      <dgm:t>
        <a:bodyPr/>
        <a:lstStyle/>
        <a:p>
          <a:endParaRPr lang="en-GB"/>
        </a:p>
      </dgm:t>
    </dgm:pt>
    <dgm:pt modelId="{E75C5427-AC66-4517-8050-10BD9F98C33C}">
      <dgm:prSet phldrT="[Text]"/>
      <dgm:spPr>
        <a:solidFill>
          <a:schemeClr val="accent3"/>
        </a:solidFill>
      </dgm:spPr>
      <dgm:t>
        <a:bodyPr/>
        <a:lstStyle/>
        <a:p>
          <a:pPr algn="ctr"/>
          <a:r>
            <a:rPr lang="en-GB" dirty="0" smtClean="0"/>
            <a:t>Does my care &amp; treatment need to take place in hospital?</a:t>
          </a:r>
          <a:endParaRPr lang="en-GB" dirty="0"/>
        </a:p>
      </dgm:t>
    </dgm:pt>
    <dgm:pt modelId="{75D7B6A3-0C6A-465A-803B-91DB576922A8}" type="parTrans" cxnId="{FB9D8147-C665-4FF7-959E-78D3782FA816}">
      <dgm:prSet/>
      <dgm:spPr/>
      <dgm:t>
        <a:bodyPr/>
        <a:lstStyle/>
        <a:p>
          <a:endParaRPr lang="en-GB"/>
        </a:p>
      </dgm:t>
    </dgm:pt>
    <dgm:pt modelId="{E5945C0C-9E87-4C6B-A13D-8F89B918346C}" type="sibTrans" cxnId="{FB9D8147-C665-4FF7-959E-78D3782FA816}">
      <dgm:prSet/>
      <dgm:spPr/>
      <dgm:t>
        <a:bodyPr/>
        <a:lstStyle/>
        <a:p>
          <a:endParaRPr lang="en-GB"/>
        </a:p>
      </dgm:t>
    </dgm:pt>
    <dgm:pt modelId="{C4613F7A-48F1-4099-94CE-3D82BD01211E}" type="pres">
      <dgm:prSet presAssocID="{1E1A103D-B3DE-466D-8A00-00E1109A3D0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FB751B3-48E7-4A4C-858C-612D64826CDB}" type="pres">
      <dgm:prSet presAssocID="{C8F7845F-A977-40AA-AB9D-219D62B27353}" presName="parentLin" presStyleCnt="0"/>
      <dgm:spPr/>
    </dgm:pt>
    <dgm:pt modelId="{D04FC730-4BF4-44A9-8D26-C0EB9626498C}" type="pres">
      <dgm:prSet presAssocID="{C8F7845F-A977-40AA-AB9D-219D62B27353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2422B9CA-1C6F-4869-BF7B-CFEA910E8FC5}" type="pres">
      <dgm:prSet presAssocID="{C8F7845F-A977-40AA-AB9D-219D62B27353}" presName="parentText" presStyleLbl="node1" presStyleIdx="0" presStyleCnt="4" custScaleX="11811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D9D88C-EF0E-4A11-B728-ED104DFA1BA4}" type="pres">
      <dgm:prSet presAssocID="{C8F7845F-A977-40AA-AB9D-219D62B27353}" presName="negativeSpace" presStyleCnt="0"/>
      <dgm:spPr/>
    </dgm:pt>
    <dgm:pt modelId="{0412B0A8-DF34-4B13-A90E-2CD2FA219299}" type="pres">
      <dgm:prSet presAssocID="{C8F7845F-A977-40AA-AB9D-219D62B27353}" presName="childText" presStyleLbl="conFgAcc1" presStyleIdx="0" presStyleCnt="4">
        <dgm:presLayoutVars>
          <dgm:bulletEnabled val="1"/>
        </dgm:presLayoutVars>
      </dgm:prSet>
      <dgm:spPr/>
    </dgm:pt>
    <dgm:pt modelId="{BA2AB30F-976A-4CA9-96C9-46A056E18F53}" type="pres">
      <dgm:prSet presAssocID="{F785B547-EEBD-4DE4-998F-15E3F303B707}" presName="spaceBetweenRectangles" presStyleCnt="0"/>
      <dgm:spPr/>
    </dgm:pt>
    <dgm:pt modelId="{624FFEF5-465D-4594-8D0C-28DB5C125DCC}" type="pres">
      <dgm:prSet presAssocID="{F288D57B-8DBF-4666-B639-9AF71203B882}" presName="parentLin" presStyleCnt="0"/>
      <dgm:spPr/>
    </dgm:pt>
    <dgm:pt modelId="{3C7E5D18-6680-4F0F-AB32-C00AC1BC708E}" type="pres">
      <dgm:prSet presAssocID="{F288D57B-8DBF-4666-B639-9AF71203B882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C3E5F98D-0C90-4012-B540-71D01E0C3827}" type="pres">
      <dgm:prSet presAssocID="{F288D57B-8DBF-4666-B639-9AF71203B882}" presName="parentText" presStyleLbl="node1" presStyleIdx="1" presStyleCnt="4" custScaleX="11811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0CFC14-0CBF-48F9-B8F2-B9DD4F12C6E5}" type="pres">
      <dgm:prSet presAssocID="{F288D57B-8DBF-4666-B639-9AF71203B882}" presName="negativeSpace" presStyleCnt="0"/>
      <dgm:spPr/>
    </dgm:pt>
    <dgm:pt modelId="{012670C9-D351-4367-91D5-893FB9E30610}" type="pres">
      <dgm:prSet presAssocID="{F288D57B-8DBF-4666-B639-9AF71203B882}" presName="childText" presStyleLbl="conFgAcc1" presStyleIdx="1" presStyleCnt="4">
        <dgm:presLayoutVars>
          <dgm:bulletEnabled val="1"/>
        </dgm:presLayoutVars>
      </dgm:prSet>
      <dgm:spPr/>
    </dgm:pt>
    <dgm:pt modelId="{E8BCD81E-F897-4FA7-B5F0-5F31D33A85C2}" type="pres">
      <dgm:prSet presAssocID="{77B45A01-AC5B-4642-9031-5917AE55FAB6}" presName="spaceBetweenRectangles" presStyleCnt="0"/>
      <dgm:spPr/>
    </dgm:pt>
    <dgm:pt modelId="{4B8BD17C-D920-4566-8974-518AA9FA1872}" type="pres">
      <dgm:prSet presAssocID="{E7F8207F-3589-43F6-927A-E5BC51747C80}" presName="parentLin" presStyleCnt="0"/>
      <dgm:spPr/>
    </dgm:pt>
    <dgm:pt modelId="{E2D13E13-B46C-4318-AF4A-7AE343668AF9}" type="pres">
      <dgm:prSet presAssocID="{E7F8207F-3589-43F6-927A-E5BC51747C80}" presName="parentLeftMargin" presStyleLbl="node1" presStyleIdx="1" presStyleCnt="4"/>
      <dgm:spPr/>
      <dgm:t>
        <a:bodyPr/>
        <a:lstStyle/>
        <a:p>
          <a:endParaRPr lang="en-GB"/>
        </a:p>
      </dgm:t>
    </dgm:pt>
    <dgm:pt modelId="{B92D7AEA-356E-4547-80EE-FAA2C43E6081}" type="pres">
      <dgm:prSet presAssocID="{E7F8207F-3589-43F6-927A-E5BC51747C80}" presName="parentText" presStyleLbl="node1" presStyleIdx="2" presStyleCnt="4" custScaleX="11811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CE0C43-07B4-4DEF-B865-66C72B773E7E}" type="pres">
      <dgm:prSet presAssocID="{E7F8207F-3589-43F6-927A-E5BC51747C80}" presName="negativeSpace" presStyleCnt="0"/>
      <dgm:spPr/>
    </dgm:pt>
    <dgm:pt modelId="{20D508EB-B574-4F23-B15C-89F478B043FF}" type="pres">
      <dgm:prSet presAssocID="{E7F8207F-3589-43F6-927A-E5BC51747C80}" presName="childText" presStyleLbl="conFgAcc1" presStyleIdx="2" presStyleCnt="4">
        <dgm:presLayoutVars>
          <dgm:bulletEnabled val="1"/>
        </dgm:presLayoutVars>
      </dgm:prSet>
      <dgm:spPr/>
    </dgm:pt>
    <dgm:pt modelId="{C6C3433F-A476-42DF-A6C9-0236D5A96B50}" type="pres">
      <dgm:prSet presAssocID="{3B872B58-A37F-4ACF-A173-B8E15E79DE60}" presName="spaceBetweenRectangles" presStyleCnt="0"/>
      <dgm:spPr/>
    </dgm:pt>
    <dgm:pt modelId="{937DF346-0192-441D-B66B-4986CB751188}" type="pres">
      <dgm:prSet presAssocID="{E75C5427-AC66-4517-8050-10BD9F98C33C}" presName="parentLin" presStyleCnt="0"/>
      <dgm:spPr/>
    </dgm:pt>
    <dgm:pt modelId="{2466BC9C-9921-4EDE-9ACE-3D46CDC39F46}" type="pres">
      <dgm:prSet presAssocID="{E75C5427-AC66-4517-8050-10BD9F98C33C}" presName="parentLeftMargin" presStyleLbl="node1" presStyleIdx="2" presStyleCnt="4"/>
      <dgm:spPr/>
      <dgm:t>
        <a:bodyPr/>
        <a:lstStyle/>
        <a:p>
          <a:endParaRPr lang="en-GB"/>
        </a:p>
      </dgm:t>
    </dgm:pt>
    <dgm:pt modelId="{4E37221E-AB18-453A-B072-E36694BB21CD}" type="pres">
      <dgm:prSet presAssocID="{E75C5427-AC66-4517-8050-10BD9F98C33C}" presName="parentText" presStyleLbl="node1" presStyleIdx="3" presStyleCnt="4" custScaleX="11811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0D6B28-83E0-4AE8-8E6C-7AA94C8DF345}" type="pres">
      <dgm:prSet presAssocID="{E75C5427-AC66-4517-8050-10BD9F98C33C}" presName="negativeSpace" presStyleCnt="0"/>
      <dgm:spPr/>
    </dgm:pt>
    <dgm:pt modelId="{0F363E57-E5D0-4ED8-8C9E-24C76D038BE2}" type="pres">
      <dgm:prSet presAssocID="{E75C5427-AC66-4517-8050-10BD9F98C33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6134544-6BAF-4368-997D-88006142E7B4}" type="presOf" srcId="{E7F8207F-3589-43F6-927A-E5BC51747C80}" destId="{B92D7AEA-356E-4547-80EE-FAA2C43E6081}" srcOrd="1" destOrd="0" presId="urn:microsoft.com/office/officeart/2005/8/layout/list1"/>
    <dgm:cxn modelId="{0CDD8459-FA23-43C7-B06D-8F5F9E4B09A4}" type="presOf" srcId="{F288D57B-8DBF-4666-B639-9AF71203B882}" destId="{C3E5F98D-0C90-4012-B540-71D01E0C3827}" srcOrd="1" destOrd="0" presId="urn:microsoft.com/office/officeart/2005/8/layout/list1"/>
    <dgm:cxn modelId="{69DC2D3F-4F38-4529-8D26-AC133549BF2E}" srcId="{1E1A103D-B3DE-466D-8A00-00E1109A3D02}" destId="{C8F7845F-A977-40AA-AB9D-219D62B27353}" srcOrd="0" destOrd="0" parTransId="{70A62842-C6AE-406A-889A-85F2B673379E}" sibTransId="{F785B547-EEBD-4DE4-998F-15E3F303B707}"/>
    <dgm:cxn modelId="{7E67499D-1AFC-49A9-9AFE-40ECC7F67A4A}" type="presOf" srcId="{F288D57B-8DBF-4666-B639-9AF71203B882}" destId="{3C7E5D18-6680-4F0F-AB32-C00AC1BC708E}" srcOrd="0" destOrd="0" presId="urn:microsoft.com/office/officeart/2005/8/layout/list1"/>
    <dgm:cxn modelId="{012A539C-BDD0-40FD-8871-1AF4B07928CA}" type="presOf" srcId="{C8F7845F-A977-40AA-AB9D-219D62B27353}" destId="{2422B9CA-1C6F-4869-BF7B-CFEA910E8FC5}" srcOrd="1" destOrd="0" presId="urn:microsoft.com/office/officeart/2005/8/layout/list1"/>
    <dgm:cxn modelId="{FB9D8147-C665-4FF7-959E-78D3782FA816}" srcId="{1E1A103D-B3DE-466D-8A00-00E1109A3D02}" destId="{E75C5427-AC66-4517-8050-10BD9F98C33C}" srcOrd="3" destOrd="0" parTransId="{75D7B6A3-0C6A-465A-803B-91DB576922A8}" sibTransId="{E5945C0C-9E87-4C6B-A13D-8F89B918346C}"/>
    <dgm:cxn modelId="{A408D93D-222D-40EF-B9D0-D859D02D742A}" type="presOf" srcId="{E7F8207F-3589-43F6-927A-E5BC51747C80}" destId="{E2D13E13-B46C-4318-AF4A-7AE343668AF9}" srcOrd="0" destOrd="0" presId="urn:microsoft.com/office/officeart/2005/8/layout/list1"/>
    <dgm:cxn modelId="{C5110858-B7F5-4733-B134-6280C1478180}" type="presOf" srcId="{E75C5427-AC66-4517-8050-10BD9F98C33C}" destId="{2466BC9C-9921-4EDE-9ACE-3D46CDC39F46}" srcOrd="0" destOrd="0" presId="urn:microsoft.com/office/officeart/2005/8/layout/list1"/>
    <dgm:cxn modelId="{7684A989-858E-45A5-92C2-FAD6F399DA76}" srcId="{1E1A103D-B3DE-466D-8A00-00E1109A3D02}" destId="{F288D57B-8DBF-4666-B639-9AF71203B882}" srcOrd="1" destOrd="0" parTransId="{35CA32A2-54B4-47B5-8BEA-61003D3494B0}" sibTransId="{77B45A01-AC5B-4642-9031-5917AE55FAB6}"/>
    <dgm:cxn modelId="{9B434A4F-81A7-4C4F-BCEB-3E0987EA63A7}" srcId="{1E1A103D-B3DE-466D-8A00-00E1109A3D02}" destId="{E7F8207F-3589-43F6-927A-E5BC51747C80}" srcOrd="2" destOrd="0" parTransId="{024E0FD1-AE3F-475A-BE3E-9DD2872333BA}" sibTransId="{3B872B58-A37F-4ACF-A173-B8E15E79DE60}"/>
    <dgm:cxn modelId="{E1077FD5-368C-45A5-B533-CA672702A5CB}" type="presOf" srcId="{C8F7845F-A977-40AA-AB9D-219D62B27353}" destId="{D04FC730-4BF4-44A9-8D26-C0EB9626498C}" srcOrd="0" destOrd="0" presId="urn:microsoft.com/office/officeart/2005/8/layout/list1"/>
    <dgm:cxn modelId="{998879BB-58FB-4C47-9510-536DEFBA1F81}" type="presOf" srcId="{E75C5427-AC66-4517-8050-10BD9F98C33C}" destId="{4E37221E-AB18-453A-B072-E36694BB21CD}" srcOrd="1" destOrd="0" presId="urn:microsoft.com/office/officeart/2005/8/layout/list1"/>
    <dgm:cxn modelId="{97D1EE1D-84A5-43EF-B2C5-6F345C18E5EB}" type="presOf" srcId="{1E1A103D-B3DE-466D-8A00-00E1109A3D02}" destId="{C4613F7A-48F1-4099-94CE-3D82BD01211E}" srcOrd="0" destOrd="0" presId="urn:microsoft.com/office/officeart/2005/8/layout/list1"/>
    <dgm:cxn modelId="{51E92B13-376F-489A-B3C8-48F785CD9611}" type="presParOf" srcId="{C4613F7A-48F1-4099-94CE-3D82BD01211E}" destId="{9FB751B3-48E7-4A4C-858C-612D64826CDB}" srcOrd="0" destOrd="0" presId="urn:microsoft.com/office/officeart/2005/8/layout/list1"/>
    <dgm:cxn modelId="{9A9AE671-6042-45A5-93C0-1499D84E069F}" type="presParOf" srcId="{9FB751B3-48E7-4A4C-858C-612D64826CDB}" destId="{D04FC730-4BF4-44A9-8D26-C0EB9626498C}" srcOrd="0" destOrd="0" presId="urn:microsoft.com/office/officeart/2005/8/layout/list1"/>
    <dgm:cxn modelId="{0090384E-3EBC-423E-A08E-49029B18102B}" type="presParOf" srcId="{9FB751B3-48E7-4A4C-858C-612D64826CDB}" destId="{2422B9CA-1C6F-4869-BF7B-CFEA910E8FC5}" srcOrd="1" destOrd="0" presId="urn:microsoft.com/office/officeart/2005/8/layout/list1"/>
    <dgm:cxn modelId="{878BA39E-ABF1-4C2C-A682-6AB2512F6FDA}" type="presParOf" srcId="{C4613F7A-48F1-4099-94CE-3D82BD01211E}" destId="{72D9D88C-EF0E-4A11-B728-ED104DFA1BA4}" srcOrd="1" destOrd="0" presId="urn:microsoft.com/office/officeart/2005/8/layout/list1"/>
    <dgm:cxn modelId="{023F0F4F-5CA6-4984-A0A1-3C54745B9C83}" type="presParOf" srcId="{C4613F7A-48F1-4099-94CE-3D82BD01211E}" destId="{0412B0A8-DF34-4B13-A90E-2CD2FA219299}" srcOrd="2" destOrd="0" presId="urn:microsoft.com/office/officeart/2005/8/layout/list1"/>
    <dgm:cxn modelId="{A7A32B87-D901-4733-B31F-426542689AFA}" type="presParOf" srcId="{C4613F7A-48F1-4099-94CE-3D82BD01211E}" destId="{BA2AB30F-976A-4CA9-96C9-46A056E18F53}" srcOrd="3" destOrd="0" presId="urn:microsoft.com/office/officeart/2005/8/layout/list1"/>
    <dgm:cxn modelId="{B77C9B7B-61DA-49E8-A230-A6D04D217829}" type="presParOf" srcId="{C4613F7A-48F1-4099-94CE-3D82BD01211E}" destId="{624FFEF5-465D-4594-8D0C-28DB5C125DCC}" srcOrd="4" destOrd="0" presId="urn:microsoft.com/office/officeart/2005/8/layout/list1"/>
    <dgm:cxn modelId="{7B0EBD8E-0023-4559-9563-5B402C31A3A8}" type="presParOf" srcId="{624FFEF5-465D-4594-8D0C-28DB5C125DCC}" destId="{3C7E5D18-6680-4F0F-AB32-C00AC1BC708E}" srcOrd="0" destOrd="0" presId="urn:microsoft.com/office/officeart/2005/8/layout/list1"/>
    <dgm:cxn modelId="{CAD7EAC5-9FC9-406A-A49B-B2C9EE10CFE0}" type="presParOf" srcId="{624FFEF5-465D-4594-8D0C-28DB5C125DCC}" destId="{C3E5F98D-0C90-4012-B540-71D01E0C3827}" srcOrd="1" destOrd="0" presId="urn:microsoft.com/office/officeart/2005/8/layout/list1"/>
    <dgm:cxn modelId="{CE104DB7-3C05-4870-B845-78A5EB3898DA}" type="presParOf" srcId="{C4613F7A-48F1-4099-94CE-3D82BD01211E}" destId="{330CFC14-0CBF-48F9-B8F2-B9DD4F12C6E5}" srcOrd="5" destOrd="0" presId="urn:microsoft.com/office/officeart/2005/8/layout/list1"/>
    <dgm:cxn modelId="{11B5D578-F3C0-40CC-A1F9-9F723D7D459C}" type="presParOf" srcId="{C4613F7A-48F1-4099-94CE-3D82BD01211E}" destId="{012670C9-D351-4367-91D5-893FB9E30610}" srcOrd="6" destOrd="0" presId="urn:microsoft.com/office/officeart/2005/8/layout/list1"/>
    <dgm:cxn modelId="{B51E7813-9A49-493C-97A1-EDA312A4F942}" type="presParOf" srcId="{C4613F7A-48F1-4099-94CE-3D82BD01211E}" destId="{E8BCD81E-F897-4FA7-B5F0-5F31D33A85C2}" srcOrd="7" destOrd="0" presId="urn:microsoft.com/office/officeart/2005/8/layout/list1"/>
    <dgm:cxn modelId="{75E6700E-EBEE-4EBC-A60D-AE9015C5C865}" type="presParOf" srcId="{C4613F7A-48F1-4099-94CE-3D82BD01211E}" destId="{4B8BD17C-D920-4566-8974-518AA9FA1872}" srcOrd="8" destOrd="0" presId="urn:microsoft.com/office/officeart/2005/8/layout/list1"/>
    <dgm:cxn modelId="{F9596A1B-6D29-468C-822D-25E3A5F63AFA}" type="presParOf" srcId="{4B8BD17C-D920-4566-8974-518AA9FA1872}" destId="{E2D13E13-B46C-4318-AF4A-7AE343668AF9}" srcOrd="0" destOrd="0" presId="urn:microsoft.com/office/officeart/2005/8/layout/list1"/>
    <dgm:cxn modelId="{3A7DC3E1-D829-4C55-8F74-F6D2E32FBD55}" type="presParOf" srcId="{4B8BD17C-D920-4566-8974-518AA9FA1872}" destId="{B92D7AEA-356E-4547-80EE-FAA2C43E6081}" srcOrd="1" destOrd="0" presId="urn:microsoft.com/office/officeart/2005/8/layout/list1"/>
    <dgm:cxn modelId="{0DBBC580-7A0B-45B7-B3DE-05F217EED507}" type="presParOf" srcId="{C4613F7A-48F1-4099-94CE-3D82BD01211E}" destId="{CBCE0C43-07B4-4DEF-B865-66C72B773E7E}" srcOrd="9" destOrd="0" presId="urn:microsoft.com/office/officeart/2005/8/layout/list1"/>
    <dgm:cxn modelId="{E0E4C6B8-1204-4F91-AB63-04F52B1D8A15}" type="presParOf" srcId="{C4613F7A-48F1-4099-94CE-3D82BD01211E}" destId="{20D508EB-B574-4F23-B15C-89F478B043FF}" srcOrd="10" destOrd="0" presId="urn:microsoft.com/office/officeart/2005/8/layout/list1"/>
    <dgm:cxn modelId="{35AFA92D-2DE9-43A2-AED5-FF1009F170D6}" type="presParOf" srcId="{C4613F7A-48F1-4099-94CE-3D82BD01211E}" destId="{C6C3433F-A476-42DF-A6C9-0236D5A96B50}" srcOrd="11" destOrd="0" presId="urn:microsoft.com/office/officeart/2005/8/layout/list1"/>
    <dgm:cxn modelId="{C73474D6-1C4E-447F-89EE-C8DF34559777}" type="presParOf" srcId="{C4613F7A-48F1-4099-94CE-3D82BD01211E}" destId="{937DF346-0192-441D-B66B-4986CB751188}" srcOrd="12" destOrd="0" presId="urn:microsoft.com/office/officeart/2005/8/layout/list1"/>
    <dgm:cxn modelId="{156C3E66-94F1-445F-B4E6-4ABA1ACBB334}" type="presParOf" srcId="{937DF346-0192-441D-B66B-4986CB751188}" destId="{2466BC9C-9921-4EDE-9ACE-3D46CDC39F46}" srcOrd="0" destOrd="0" presId="urn:microsoft.com/office/officeart/2005/8/layout/list1"/>
    <dgm:cxn modelId="{A808C7C0-947E-484B-AD9A-6390E02E164B}" type="presParOf" srcId="{937DF346-0192-441D-B66B-4986CB751188}" destId="{4E37221E-AB18-453A-B072-E36694BB21CD}" srcOrd="1" destOrd="0" presId="urn:microsoft.com/office/officeart/2005/8/layout/list1"/>
    <dgm:cxn modelId="{3542CE2E-CDC3-4687-B3BD-923648C30CEA}" type="presParOf" srcId="{C4613F7A-48F1-4099-94CE-3D82BD01211E}" destId="{250D6B28-83E0-4AE8-8E6C-7AA94C8DF345}" srcOrd="13" destOrd="0" presId="urn:microsoft.com/office/officeart/2005/8/layout/list1"/>
    <dgm:cxn modelId="{819D1D55-BC46-4AF6-B36A-C78DB61CEB36}" type="presParOf" srcId="{C4613F7A-48F1-4099-94CE-3D82BD01211E}" destId="{0F363E57-E5D0-4ED8-8C9E-24C76D038BE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2B0A8-DF34-4B13-A90E-2CD2FA219299}">
      <dsp:nvSpPr>
        <dsp:cNvPr id="0" name=""/>
        <dsp:cNvSpPr/>
      </dsp:nvSpPr>
      <dsp:spPr>
        <a:xfrm>
          <a:off x="0" y="420279"/>
          <a:ext cx="6096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2B9CA-1C6F-4869-BF7B-CFEA910E8FC5}">
      <dsp:nvSpPr>
        <dsp:cNvPr id="0" name=""/>
        <dsp:cNvSpPr/>
      </dsp:nvSpPr>
      <dsp:spPr>
        <a:xfrm>
          <a:off x="304800" y="95559"/>
          <a:ext cx="5039989" cy="64944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Am I Safe?</a:t>
          </a:r>
          <a:endParaRPr lang="en-GB" sz="2200" kern="1200" dirty="0"/>
        </a:p>
      </dsp:txBody>
      <dsp:txXfrm>
        <a:off x="336503" y="127262"/>
        <a:ext cx="4976583" cy="586034"/>
      </dsp:txXfrm>
    </dsp:sp>
    <dsp:sp modelId="{012670C9-D351-4367-91D5-893FB9E30610}">
      <dsp:nvSpPr>
        <dsp:cNvPr id="0" name=""/>
        <dsp:cNvSpPr/>
      </dsp:nvSpPr>
      <dsp:spPr>
        <a:xfrm>
          <a:off x="0" y="1418199"/>
          <a:ext cx="6096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E5F98D-0C90-4012-B540-71D01E0C3827}">
      <dsp:nvSpPr>
        <dsp:cNvPr id="0" name=""/>
        <dsp:cNvSpPr/>
      </dsp:nvSpPr>
      <dsp:spPr>
        <a:xfrm>
          <a:off x="304800" y="1093479"/>
          <a:ext cx="5039989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What’s My Current Care Like?</a:t>
          </a:r>
          <a:endParaRPr lang="en-GB" sz="2200" kern="1200" dirty="0"/>
        </a:p>
      </dsp:txBody>
      <dsp:txXfrm>
        <a:off x="336503" y="1125182"/>
        <a:ext cx="4976583" cy="586034"/>
      </dsp:txXfrm>
    </dsp:sp>
    <dsp:sp modelId="{20D508EB-B574-4F23-B15C-89F478B043FF}">
      <dsp:nvSpPr>
        <dsp:cNvPr id="0" name=""/>
        <dsp:cNvSpPr/>
      </dsp:nvSpPr>
      <dsp:spPr>
        <a:xfrm>
          <a:off x="0" y="2416120"/>
          <a:ext cx="6096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D7AEA-356E-4547-80EE-FAA2C43E6081}">
      <dsp:nvSpPr>
        <dsp:cNvPr id="0" name=""/>
        <dsp:cNvSpPr/>
      </dsp:nvSpPr>
      <dsp:spPr>
        <a:xfrm>
          <a:off x="304800" y="2091399"/>
          <a:ext cx="5039989" cy="64944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Is there a plan in place for my future?</a:t>
          </a:r>
          <a:endParaRPr lang="en-GB" sz="2200" kern="1200" dirty="0"/>
        </a:p>
      </dsp:txBody>
      <dsp:txXfrm>
        <a:off x="336503" y="2123102"/>
        <a:ext cx="4976583" cy="586034"/>
      </dsp:txXfrm>
    </dsp:sp>
    <dsp:sp modelId="{0F363E57-E5D0-4ED8-8C9E-24C76D038BE2}">
      <dsp:nvSpPr>
        <dsp:cNvPr id="0" name=""/>
        <dsp:cNvSpPr/>
      </dsp:nvSpPr>
      <dsp:spPr>
        <a:xfrm>
          <a:off x="0" y="3414040"/>
          <a:ext cx="6096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37221E-AB18-453A-B072-E36694BB21CD}">
      <dsp:nvSpPr>
        <dsp:cNvPr id="0" name=""/>
        <dsp:cNvSpPr/>
      </dsp:nvSpPr>
      <dsp:spPr>
        <a:xfrm>
          <a:off x="304800" y="3089319"/>
          <a:ext cx="5039989" cy="649440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Does my care &amp; treatment need to take place in hospital?</a:t>
          </a:r>
          <a:endParaRPr lang="en-GB" sz="2200" kern="1200" dirty="0"/>
        </a:p>
      </dsp:txBody>
      <dsp:txXfrm>
        <a:off x="336503" y="3121022"/>
        <a:ext cx="4976583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869" cy="499417"/>
          </a:xfrm>
          <a:prstGeom prst="rect">
            <a:avLst/>
          </a:prstGeom>
        </p:spPr>
        <p:txBody>
          <a:bodyPr vert="horz" lIns="92697" tIns="46349" rIns="92697" bIns="463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499417"/>
          </a:xfrm>
          <a:prstGeom prst="rect">
            <a:avLst/>
          </a:prstGeom>
        </p:spPr>
        <p:txBody>
          <a:bodyPr vert="horz" lIns="92697" tIns="46349" rIns="92697" bIns="46349" rtlCol="0"/>
          <a:lstStyle>
            <a:lvl1pPr algn="r">
              <a:defRPr sz="1200"/>
            </a:lvl1pPr>
          </a:lstStyle>
          <a:p>
            <a:fld id="{A291D71F-2657-BF40-9BA8-1341E8D62F20}" type="datetime1">
              <a:rPr lang="en-GB" smtClean="0"/>
              <a:t>21/04/2016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500199"/>
            <a:ext cx="2982869" cy="501027"/>
          </a:xfrm>
          <a:prstGeom prst="rect">
            <a:avLst/>
          </a:prstGeom>
        </p:spPr>
        <p:txBody>
          <a:bodyPr vert="horz" lIns="92697" tIns="46349" rIns="92697" bIns="463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199"/>
            <a:ext cx="2982869" cy="501027"/>
          </a:xfrm>
          <a:prstGeom prst="rect">
            <a:avLst/>
          </a:prstGeom>
        </p:spPr>
        <p:txBody>
          <a:bodyPr vert="horz" lIns="92697" tIns="46349" rIns="92697" bIns="46349" rtlCol="0" anchor="b"/>
          <a:lstStyle>
            <a:lvl1pPr algn="r">
              <a:defRPr sz="1200"/>
            </a:lvl1pPr>
          </a:lstStyle>
          <a:p>
            <a:fld id="{4F5EE869-81EB-AC4C-B612-80DE4181C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45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869" cy="499417"/>
          </a:xfrm>
          <a:prstGeom prst="rect">
            <a:avLst/>
          </a:prstGeom>
        </p:spPr>
        <p:txBody>
          <a:bodyPr vert="horz" lIns="92697" tIns="46349" rIns="92697" bIns="463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37" y="0"/>
            <a:ext cx="2982869" cy="499417"/>
          </a:xfrm>
          <a:prstGeom prst="rect">
            <a:avLst/>
          </a:prstGeom>
        </p:spPr>
        <p:txBody>
          <a:bodyPr vert="horz" lIns="92697" tIns="46349" rIns="92697" bIns="46349" rtlCol="0"/>
          <a:lstStyle>
            <a:lvl1pPr algn="r">
              <a:defRPr sz="1200"/>
            </a:lvl1pPr>
          </a:lstStyle>
          <a:p>
            <a:fld id="{937A70F4-2FAD-3E41-BF6C-C5B1EEDE06E7}" type="datetime1">
              <a:rPr lang="en-GB" smtClean="0"/>
              <a:t>21/04/2016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2213" cy="3751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97" tIns="46349" rIns="92697" bIns="463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861" y="4750906"/>
            <a:ext cx="5506093" cy="4501196"/>
          </a:xfrm>
          <a:prstGeom prst="rect">
            <a:avLst/>
          </a:prstGeom>
        </p:spPr>
        <p:txBody>
          <a:bodyPr vert="horz" lIns="92697" tIns="46349" rIns="92697" bIns="46349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00199"/>
            <a:ext cx="2982869" cy="501027"/>
          </a:xfrm>
          <a:prstGeom prst="rect">
            <a:avLst/>
          </a:prstGeom>
        </p:spPr>
        <p:txBody>
          <a:bodyPr vert="horz" lIns="92697" tIns="46349" rIns="92697" bIns="463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37" y="9500199"/>
            <a:ext cx="2982869" cy="501027"/>
          </a:xfrm>
          <a:prstGeom prst="rect">
            <a:avLst/>
          </a:prstGeom>
        </p:spPr>
        <p:txBody>
          <a:bodyPr vert="horz" lIns="92697" tIns="46349" rIns="92697" bIns="46349" rtlCol="0" anchor="b"/>
          <a:lstStyle>
            <a:lvl1pPr algn="r">
              <a:defRPr sz="1200"/>
            </a:lvl1pPr>
          </a:lstStyle>
          <a:p>
            <a:fld id="{4957A7B8-EAD2-9846-9761-91C91B5D5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408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A7B8-EAD2-9846-9761-91C91B5D58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77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Top left   Eden</a:t>
            </a:r>
          </a:p>
          <a:p>
            <a:r>
              <a:rPr lang="en-GB" dirty="0" err="1" smtClean="0"/>
              <a:t>topright</a:t>
            </a:r>
            <a:r>
              <a:rPr lang="en-GB" dirty="0" smtClean="0"/>
              <a:t> Chris</a:t>
            </a:r>
          </a:p>
          <a:p>
            <a:r>
              <a:rPr lang="en-GB" dirty="0" smtClean="0"/>
              <a:t>Bottom</a:t>
            </a:r>
            <a:r>
              <a:rPr lang="en-GB" baseline="0" dirty="0" smtClean="0"/>
              <a:t> right – </a:t>
            </a:r>
            <a:r>
              <a:rPr lang="en-GB" baseline="0" dirty="0" err="1" smtClean="0"/>
              <a:t>Tianze</a:t>
            </a:r>
            <a:endParaRPr lang="en-GB" baseline="0" dirty="0" smtClean="0"/>
          </a:p>
          <a:p>
            <a:r>
              <a:rPr lang="en-GB" baseline="0" dirty="0" smtClean="0"/>
              <a:t>Bottom left - Thomas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A7B8-EAD2-9846-9761-91C91B5D58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90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Seven days of action this week- very relevant- powerful stories experiences-</a:t>
            </a:r>
            <a:r>
              <a:rPr lang="en-GB" baseline="0" dirty="0" smtClean="0"/>
              <a:t> please all read- this should drive people forwards- promoting good work you do and challenging oneself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A7B8-EAD2-9846-9761-91C91B5D58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87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DH NHS E ADASS LGA CQC HEE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A7B8-EAD2-9846-9761-91C91B5D58B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86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DH NHS E ADASS LGA CQC HEE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A7B8-EAD2-9846-9761-91C91B5D58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71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66 CTRs</a:t>
            </a:r>
          </a:p>
          <a:p>
            <a:r>
              <a:rPr lang="en-GB" dirty="0" smtClean="0"/>
              <a:t>CTRs themselves have clearly been highlighting:</a:t>
            </a:r>
          </a:p>
          <a:p>
            <a:r>
              <a:rPr lang="en-GB" dirty="0" smtClean="0"/>
              <a:t>deficiencies in services provided and available</a:t>
            </a:r>
          </a:p>
          <a:p>
            <a:r>
              <a:rPr lang="en-GB" dirty="0" smtClean="0"/>
              <a:t>deficiencies in treatment</a:t>
            </a:r>
          </a:p>
          <a:p>
            <a:r>
              <a:rPr lang="en-GB" dirty="0" smtClean="0"/>
              <a:t>a lack of clarity around the rationale for admission and / or for continued hospital stay</a:t>
            </a:r>
          </a:p>
          <a:p>
            <a:r>
              <a:rPr lang="en-GB" dirty="0" smtClean="0"/>
              <a:t>deficiencies in person-centred specification work</a:t>
            </a:r>
          </a:p>
          <a:p>
            <a:r>
              <a:rPr lang="en-GB" dirty="0" smtClean="0"/>
              <a:t>lack of involvement of  people in their own treatment pathways and engaging families as partners</a:t>
            </a:r>
          </a:p>
          <a:p>
            <a:pPr lvl="1"/>
            <a:r>
              <a:rPr lang="en-GB" dirty="0" smtClean="0"/>
              <a:t>Difficulties in obtaining detailed national data</a:t>
            </a:r>
          </a:p>
          <a:p>
            <a:pPr lvl="1"/>
            <a:r>
              <a:rPr lang="en-GB" dirty="0" smtClean="0"/>
              <a:t>How to match stats with fundamental objectives</a:t>
            </a:r>
            <a:br>
              <a:rPr lang="en-GB" dirty="0" smtClean="0"/>
            </a:b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7A7B8-EAD2-9846-9761-91C91B5D58B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21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6270" y="5512615"/>
            <a:ext cx="964026" cy="9640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26" y="1402939"/>
            <a:ext cx="8286174" cy="3622520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457200" y="5025459"/>
            <a:ext cx="6812020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dirty="0" smtClean="0"/>
              <a:t>Sub heading</a:t>
            </a:r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457200" y="6459741"/>
            <a:ext cx="1819905" cy="24087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385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rgbClr val="0072C6"/>
                </a:solidFill>
              </a:rPr>
              <a:pPr/>
              <a:t>‹#›</a:t>
            </a:fld>
            <a:endParaRPr lang="en-US" dirty="0">
              <a:solidFill>
                <a:srgbClr val="0072C6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1" y="749912"/>
            <a:ext cx="7356815" cy="6677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47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arr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D5018-2030-2046-84FC-87E41EA86E42}" type="slidenum">
              <a:rPr lang="en-US" smtClean="0">
                <a:solidFill>
                  <a:srgbClr val="0072C6"/>
                </a:solidFill>
              </a:rPr>
              <a:pPr/>
              <a:t>‹#›</a:t>
            </a:fld>
            <a:endParaRPr lang="en-US" dirty="0">
              <a:solidFill>
                <a:srgbClr val="0072C6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80295"/>
            <a:ext cx="7841707" cy="3950736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07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28650" y="6308725"/>
            <a:ext cx="7881938" cy="54927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mbria" pitchFamily="18" charset="0"/>
                <a:ea typeface="ＭＳ Ｐゴシック" pitchFamily="34" charset="-128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  <a:p>
            <a:pPr defTabSz="457200">
              <a:defRPr/>
            </a:pPr>
            <a:endParaRPr lang="en-US">
              <a:solidFill>
                <a:prstClr val="black"/>
              </a:solidFill>
            </a:endParaRPr>
          </a:p>
          <a:p>
            <a:pPr defTabSz="457200">
              <a:defRPr/>
            </a:pPr>
            <a:r>
              <a:rPr lang="en-US">
                <a:solidFill>
                  <a:prstClr val="black"/>
                </a:solidFill>
              </a:rPr>
              <a:t>DH – Leading the nation’s health and care</a:t>
            </a:r>
          </a:p>
        </p:txBody>
      </p:sp>
    </p:spTree>
    <p:extLst>
      <p:ext uri="{BB962C8B-B14F-4D97-AF65-F5344CB8AC3E}">
        <p14:creationId xmlns:p14="http://schemas.microsoft.com/office/powerpoint/2010/main" val="28914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-a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766" y="279908"/>
            <a:ext cx="816864" cy="50901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NHS England reversed ou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935" y="279908"/>
            <a:ext cx="817696" cy="509016"/>
          </a:xfrm>
          <a:prstGeom prst="rect">
            <a:avLst/>
          </a:prstGeom>
        </p:spPr>
      </p:pic>
      <p:sp>
        <p:nvSpPr>
          <p:cNvPr id="15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457200" y="5025459"/>
            <a:ext cx="6812020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 heading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74826" y="1402939"/>
            <a:ext cx="8286174" cy="3622520"/>
          </a:xfrm>
        </p:spPr>
        <p:txBody>
          <a:bodyPr anchor="t">
            <a:no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457200" y="5985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077" y="5514157"/>
            <a:ext cx="1222923" cy="962486"/>
          </a:xfrm>
          <a:prstGeom prst="rect">
            <a:avLst/>
          </a:prstGeom>
        </p:spPr>
      </p:pic>
      <p:sp>
        <p:nvSpPr>
          <p:cNvPr id="10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491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84198" y="0"/>
            <a:ext cx="1031217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41511" y="1049332"/>
            <a:ext cx="3746684" cy="2160734"/>
          </a:xfrm>
        </p:spPr>
        <p:txBody>
          <a:bodyPr anchor="t">
            <a:noAutofit/>
          </a:bodyPr>
          <a:lstStyle>
            <a:lvl1pPr>
              <a:defRPr sz="4800"/>
            </a:lvl1pPr>
          </a:lstStyle>
          <a:p>
            <a:r>
              <a:rPr lang="en-GB" smtClean="0"/>
              <a:t>Click </a:t>
            </a:r>
            <a:r>
              <a:rPr lang="en-GB" dirty="0" smtClean="0"/>
              <a:t>to edit Master title style</a:t>
            </a:r>
            <a:endParaRPr lang="en-US" dirty="0"/>
          </a:p>
        </p:txBody>
      </p:sp>
      <p:sp>
        <p:nvSpPr>
          <p:cNvPr id="6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4949689"/>
            <a:ext cx="3675271" cy="991523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Sub heading</a:t>
            </a:r>
            <a:endParaRPr lang="en-US" dirty="0"/>
          </a:p>
        </p:txBody>
      </p:sp>
      <p:pic>
        <p:nvPicPr>
          <p:cNvPr id="9" name="Picture 8" descr="logo-a5.gif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766" y="281202"/>
            <a:ext cx="816864" cy="509016"/>
          </a:xfrm>
          <a:prstGeom prst="rect">
            <a:avLst/>
          </a:prstGeom>
        </p:spPr>
      </p:pic>
      <p:sp>
        <p:nvSpPr>
          <p:cNvPr id="8" name="Content Placeholder 19"/>
          <p:cNvSpPr>
            <a:spLocks noGrp="1"/>
          </p:cNvSpPr>
          <p:nvPr>
            <p:ph sz="quarter" idx="12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9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1" y="749912"/>
            <a:ext cx="7356815" cy="6677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8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 arrow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80295"/>
            <a:ext cx="7841707" cy="3950736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6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ACDB3CC-F982-40F9-8DD6-BCC9AFBF44BD}" type="datetime1">
              <a:rPr lang="en-US" smtClean="0"/>
              <a:pPr/>
              <a:t>4/21/2016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6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6270" y="5512615"/>
            <a:ext cx="964026" cy="9640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826" y="1402939"/>
            <a:ext cx="8286174" cy="3622520"/>
          </a:xfrm>
        </p:spPr>
        <p:txBody>
          <a:bodyPr anchor="t">
            <a:noAutofit/>
          </a:bodyPr>
          <a:lstStyle>
            <a:lvl1pPr>
              <a:defRPr sz="80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457200" y="5025459"/>
            <a:ext cx="6812020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dirty="0" smtClean="0"/>
              <a:t>Sub heading</a:t>
            </a:r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457200" y="6459741"/>
            <a:ext cx="1819905" cy="24087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rgbClr val="00ADC6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04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-a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766" y="279908"/>
            <a:ext cx="816864" cy="50901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 descr="NHS England reversed ou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935" y="279908"/>
            <a:ext cx="817696" cy="509016"/>
          </a:xfrm>
          <a:prstGeom prst="rect">
            <a:avLst/>
          </a:prstGeom>
        </p:spPr>
      </p:pic>
      <p:sp>
        <p:nvSpPr>
          <p:cNvPr id="15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457200" y="5025459"/>
            <a:ext cx="6812020" cy="95992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 heading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74826" y="1402939"/>
            <a:ext cx="8286174" cy="3622520"/>
          </a:xfrm>
        </p:spPr>
        <p:txBody>
          <a:bodyPr anchor="t">
            <a:no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9" name="Date Placeholder 3"/>
          <p:cNvSpPr txBox="1">
            <a:spLocks/>
          </p:cNvSpPr>
          <p:nvPr userDrawn="1"/>
        </p:nvSpPr>
        <p:spPr>
          <a:xfrm>
            <a:off x="457200" y="59853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6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077" y="5514157"/>
            <a:ext cx="1222923" cy="962486"/>
          </a:xfrm>
          <a:prstGeom prst="rect">
            <a:avLst/>
          </a:prstGeom>
        </p:spPr>
      </p:pic>
      <p:sp>
        <p:nvSpPr>
          <p:cNvPr id="10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267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1311" y="1"/>
            <a:ext cx="1031217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41511" y="1049332"/>
            <a:ext cx="3746684" cy="2160734"/>
          </a:xfrm>
        </p:spPr>
        <p:txBody>
          <a:bodyPr anchor="t">
            <a:noAutofit/>
          </a:bodyPr>
          <a:lstStyle>
            <a:lvl1pPr>
              <a:defRPr sz="4800"/>
            </a:lvl1pPr>
          </a:lstStyle>
          <a:p>
            <a:r>
              <a:rPr lang="en-GB" smtClean="0"/>
              <a:t>Click </a:t>
            </a:r>
            <a:r>
              <a:rPr lang="en-GB" dirty="0" smtClean="0"/>
              <a:t>to edit Master title style</a:t>
            </a:r>
            <a:endParaRPr lang="en-US" dirty="0"/>
          </a:p>
        </p:txBody>
      </p:sp>
      <p:sp>
        <p:nvSpPr>
          <p:cNvPr id="6" name="Content Placeholder 19"/>
          <p:cNvSpPr>
            <a:spLocks noGrp="1"/>
          </p:cNvSpPr>
          <p:nvPr>
            <p:ph sz="quarter" idx="11" hasCustomPrompt="1"/>
          </p:nvPr>
        </p:nvSpPr>
        <p:spPr>
          <a:xfrm>
            <a:off x="457200" y="4949689"/>
            <a:ext cx="3675271" cy="991523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Sub heading</a:t>
            </a:r>
            <a:endParaRPr lang="en-US" dirty="0"/>
          </a:p>
        </p:txBody>
      </p:sp>
      <p:sp>
        <p:nvSpPr>
          <p:cNvPr id="8" name="Content Placeholder 19"/>
          <p:cNvSpPr>
            <a:spLocks noGrp="1"/>
          </p:cNvSpPr>
          <p:nvPr>
            <p:ph sz="quarter" idx="12" hasCustomPrompt="1"/>
          </p:nvPr>
        </p:nvSpPr>
        <p:spPr>
          <a:xfrm>
            <a:off x="457200" y="5985383"/>
            <a:ext cx="4359965" cy="36103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6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46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80295"/>
            <a:ext cx="7841707" cy="395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14" name="Picture 13" descr="logo-a5.png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766" y="279908"/>
            <a:ext cx="816864" cy="509016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902D5018-2030-2046-84FC-87E41EA86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Date Placeholder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/>
                <a:ea typeface="+mn-ea"/>
                <a:cs typeface="Arial"/>
              </a:rPr>
              <a:t>www.england.nhs.uk</a:t>
            </a:r>
            <a:endParaRPr lang="en-GB" sz="1200" b="0" i="0" u="none" strike="noStrike" kern="1200" baseline="0" dirty="0" smtClean="0">
              <a:solidFill>
                <a:schemeClr val="tx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57201" y="749912"/>
            <a:ext cx="7356815" cy="667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600" b="1" dirty="0" smtClean="0">
                <a:solidFill>
                  <a:schemeClr val="tx2"/>
                </a:solidFill>
                <a:latin typeface="+mj-lt"/>
                <a:cs typeface="Arial"/>
              </a:rPr>
              <a:t>Click</a:t>
            </a:r>
            <a:r>
              <a:rPr lang="en-GB" sz="3600" b="1" baseline="0" dirty="0" smtClean="0">
                <a:solidFill>
                  <a:schemeClr val="tx2"/>
                </a:solidFill>
                <a:latin typeface="+mj-lt"/>
                <a:cs typeface="Arial"/>
              </a:rPr>
              <a:t> to edit the master title style</a:t>
            </a:r>
            <a:endParaRPr lang="en-GB" sz="3600" b="1" dirty="0">
              <a:solidFill>
                <a:schemeClr val="tx2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18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4" r:id="rId3"/>
    <p:sldLayoutId id="2147483650" r:id="rId4"/>
    <p:sldLayoutId id="2147483678" r:id="rId5"/>
    <p:sldLayoutId id="2147483681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1" latinLnBrk="0" hangingPunct="1">
        <a:spcBef>
          <a:spcPct val="0"/>
        </a:spcBef>
        <a:buNone/>
        <a:defRPr lang="en-GB" sz="3600" b="1" i="0" kern="1200" baseline="0" smtClean="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80295"/>
            <a:ext cx="7841707" cy="395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fld id="{902D5018-2030-2046-84FC-87E41EA86E42}" type="slidenum">
              <a:rPr lang="en-US" smtClean="0">
                <a:solidFill>
                  <a:srgbClr val="0072C6"/>
                </a:solidFill>
              </a:rPr>
              <a:pPr/>
              <a:t>‹#›</a:t>
            </a:fld>
            <a:endParaRPr lang="en-US" dirty="0">
              <a:solidFill>
                <a:srgbClr val="0072C6"/>
              </a:solidFill>
            </a:endParaRP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57201" y="749912"/>
            <a:ext cx="7356815" cy="667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600" b="1" dirty="0" smtClean="0">
                <a:solidFill>
                  <a:schemeClr val="tx2"/>
                </a:solidFill>
                <a:latin typeface="+mj-lt"/>
                <a:cs typeface="Arial"/>
              </a:rPr>
              <a:t>Click</a:t>
            </a:r>
            <a:r>
              <a:rPr lang="en-GB" sz="3600" b="1" baseline="0" dirty="0" smtClean="0">
                <a:solidFill>
                  <a:schemeClr val="tx2"/>
                </a:solidFill>
                <a:latin typeface="+mj-lt"/>
                <a:cs typeface="Arial"/>
              </a:rPr>
              <a:t> to edit the master title style</a:t>
            </a:r>
            <a:endParaRPr lang="en-GB" sz="3600" b="1" dirty="0">
              <a:solidFill>
                <a:schemeClr val="tx2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223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92" r:id="rId4"/>
    <p:sldLayoutId id="2147483693" r:id="rId5"/>
    <p:sldLayoutId id="2147483694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1" latinLnBrk="0" hangingPunct="1">
        <a:spcBef>
          <a:spcPct val="0"/>
        </a:spcBef>
        <a:buNone/>
        <a:defRPr lang="en-GB" sz="3600" b="1" i="0" kern="1200" baseline="0" smtClean="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0" y="209789"/>
            <a:ext cx="3111690" cy="3419235"/>
          </a:xfrm>
          <a:noFill/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Getting the right care in the right place</a:t>
            </a:r>
            <a:endParaRPr lang="en-US" sz="4000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2"/>
          </p:nvPr>
        </p:nvSpPr>
        <p:spPr>
          <a:xfrm>
            <a:off x="6858000" y="6232926"/>
            <a:ext cx="2146113" cy="361031"/>
          </a:xfrm>
        </p:spPr>
        <p:txBody>
          <a:bodyPr/>
          <a:lstStyle/>
          <a:p>
            <a:r>
              <a:rPr lang="en-US" sz="2000" b="1" smtClean="0"/>
              <a:t>April 2016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155864" y="5540428"/>
            <a:ext cx="4600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2"/>
                </a:solidFill>
              </a:rPr>
              <a:t>Care and Treatment Reviews</a:t>
            </a:r>
            <a:endParaRPr lang="en-GB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7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10174" y="2756142"/>
            <a:ext cx="3619501" cy="6677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When do Care and Treatment Reviews happen?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945" y="97896"/>
            <a:ext cx="4655128" cy="676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5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933451" y="1524000"/>
            <a:ext cx="5895974" cy="4602304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endParaRPr lang="en-US" dirty="0" smtClean="0"/>
          </a:p>
          <a:p>
            <a:pPr marL="0" indent="0">
              <a:lnSpc>
                <a:spcPct val="130000"/>
              </a:lnSpc>
              <a:buNone/>
            </a:pPr>
            <a:endParaRPr lang="en-US" sz="2800" b="1" dirty="0" smtClean="0"/>
          </a:p>
          <a:p>
            <a:pPr marL="0" indent="0">
              <a:lnSpc>
                <a:spcPct val="130000"/>
              </a:lnSpc>
              <a:buNone/>
            </a:pPr>
            <a:endParaRPr lang="en-US" sz="2800" dirty="0" smtClean="0"/>
          </a:p>
          <a:p>
            <a:pPr marL="0" indent="0">
              <a:lnSpc>
                <a:spcPct val="130000"/>
              </a:lnSpc>
              <a:buNone/>
            </a:pPr>
            <a:endParaRPr lang="en-US" sz="2800" dirty="0" smtClean="0"/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1" y="749912"/>
            <a:ext cx="8059002" cy="667725"/>
          </a:xfrm>
        </p:spPr>
        <p:txBody>
          <a:bodyPr>
            <a:normAutofit/>
          </a:bodyPr>
          <a:lstStyle/>
          <a:p>
            <a:r>
              <a:rPr lang="en-US" dirty="0" smtClean="0"/>
              <a:t>Four Big Questions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5281525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4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30054" y="1569493"/>
            <a:ext cx="5677468" cy="5172501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300"/>
              </a:spcAft>
            </a:pPr>
            <a:r>
              <a:rPr lang="en-GB" dirty="0" smtClean="0"/>
              <a:t>A team of people called a </a:t>
            </a:r>
            <a:r>
              <a:rPr lang="en-GB" b="1" dirty="0" smtClean="0">
                <a:solidFill>
                  <a:schemeClr val="accent3"/>
                </a:solidFill>
              </a:rPr>
              <a:t>CTR panel </a:t>
            </a:r>
            <a:r>
              <a:rPr lang="en-GB" dirty="0" smtClean="0"/>
              <a:t>carry out the reviews</a:t>
            </a:r>
          </a:p>
          <a:p>
            <a:pPr>
              <a:spcAft>
                <a:spcPts val="300"/>
              </a:spcAft>
            </a:pPr>
            <a:r>
              <a:rPr lang="en-GB" dirty="0" smtClean="0"/>
              <a:t>The panel is led by the person’s </a:t>
            </a:r>
            <a:r>
              <a:rPr lang="en-GB" b="1" dirty="0" smtClean="0">
                <a:solidFill>
                  <a:schemeClr val="bg2"/>
                </a:solidFill>
              </a:rPr>
              <a:t>commissioner </a:t>
            </a:r>
          </a:p>
          <a:p>
            <a:pPr>
              <a:spcAft>
                <a:spcPts val="300"/>
              </a:spcAft>
            </a:pPr>
            <a:r>
              <a:rPr lang="en-GB" dirty="0" smtClean="0"/>
              <a:t>It also includes </a:t>
            </a:r>
            <a:r>
              <a:rPr lang="en-GB" dirty="0"/>
              <a:t>two expert </a:t>
            </a:r>
            <a:r>
              <a:rPr lang="en-GB" dirty="0" smtClean="0"/>
              <a:t>advisers</a:t>
            </a:r>
            <a:r>
              <a:rPr lang="en-GB" dirty="0"/>
              <a:t>, one </a:t>
            </a:r>
            <a:r>
              <a:rPr lang="en-GB" dirty="0" smtClean="0"/>
              <a:t>is a </a:t>
            </a:r>
            <a:r>
              <a:rPr lang="en-GB" b="1" dirty="0">
                <a:solidFill>
                  <a:schemeClr val="tx2"/>
                </a:solidFill>
              </a:rPr>
              <a:t>clinical </a:t>
            </a:r>
            <a:r>
              <a:rPr lang="en-GB" b="1" dirty="0" smtClean="0">
                <a:solidFill>
                  <a:schemeClr val="tx2"/>
                </a:solidFill>
              </a:rPr>
              <a:t>adviser. </a:t>
            </a:r>
            <a:r>
              <a:rPr lang="en-GB" dirty="0" smtClean="0"/>
              <a:t>The other is an </a:t>
            </a:r>
            <a:r>
              <a:rPr lang="en-GB" b="1" dirty="0" smtClean="0">
                <a:solidFill>
                  <a:schemeClr val="accent1"/>
                </a:solidFill>
              </a:rPr>
              <a:t>expert by experience</a:t>
            </a:r>
          </a:p>
          <a:p>
            <a:pPr>
              <a:spcAft>
                <a:spcPts val="300"/>
              </a:spcAft>
            </a:pPr>
            <a:r>
              <a:rPr lang="en-GB" dirty="0"/>
              <a:t>T</a:t>
            </a:r>
            <a:r>
              <a:rPr lang="en-GB" dirty="0" smtClean="0"/>
              <a:t>hey </a:t>
            </a:r>
            <a:r>
              <a:rPr lang="en-GB" dirty="0"/>
              <a:t>work with the </a:t>
            </a:r>
            <a:r>
              <a:rPr lang="en-GB" dirty="0" smtClean="0"/>
              <a:t>commissioner, meeting the person being reviewed and all the people </a:t>
            </a:r>
            <a:r>
              <a:rPr lang="en-GB" dirty="0"/>
              <a:t>involved in </a:t>
            </a:r>
            <a:r>
              <a:rPr lang="en-GB" dirty="0" smtClean="0"/>
              <a:t>the person’s current </a:t>
            </a:r>
            <a:r>
              <a:rPr lang="en-GB" dirty="0"/>
              <a:t>and future </a:t>
            </a:r>
            <a:r>
              <a:rPr lang="en-GB" dirty="0" smtClean="0"/>
              <a:t>care</a:t>
            </a:r>
          </a:p>
          <a:p>
            <a:pPr>
              <a:spcAft>
                <a:spcPts val="300"/>
              </a:spcAft>
            </a:pPr>
            <a:r>
              <a:rPr lang="en-GB" dirty="0" smtClean="0"/>
              <a:t>They find out about the person’s care and check they are safe &amp; ask what plans are in place for their future.</a:t>
            </a:r>
          </a:p>
          <a:p>
            <a:pPr>
              <a:spcAft>
                <a:spcPts val="300"/>
              </a:spcAft>
            </a:pPr>
            <a:r>
              <a:rPr lang="en-GB" dirty="0" smtClean="0"/>
              <a:t>They produce recommendations to improve the person’s care now and in the future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is a CTR carried out?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34" y="1978925"/>
            <a:ext cx="2891619" cy="385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1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12190" y="1557465"/>
            <a:ext cx="5240741" cy="4802392"/>
          </a:xfrm>
        </p:spPr>
        <p:txBody>
          <a:bodyPr/>
          <a:lstStyle/>
          <a:p>
            <a:r>
              <a:rPr lang="en-GB" dirty="0" smtClean="0"/>
              <a:t>The CTR puts the person with a learning disability at the centre of the process</a:t>
            </a:r>
          </a:p>
          <a:p>
            <a:r>
              <a:rPr lang="en-GB" dirty="0" smtClean="0"/>
              <a:t>It is about </a:t>
            </a:r>
            <a:r>
              <a:rPr lang="en-GB" b="1" dirty="0" smtClean="0"/>
              <a:t>the person’s</a:t>
            </a:r>
            <a:r>
              <a:rPr lang="en-GB" dirty="0" smtClean="0"/>
              <a:t> experience of care, their hopes and ideas for how it can get better</a:t>
            </a:r>
          </a:p>
          <a:p>
            <a:r>
              <a:rPr lang="en-GB" dirty="0" smtClean="0"/>
              <a:t>It responds to the views of family carers, if the person wants this</a:t>
            </a:r>
          </a:p>
          <a:p>
            <a:r>
              <a:rPr lang="en-GB" dirty="0" smtClean="0"/>
              <a:t>It helps people challenge the care they are receiving and future plans</a:t>
            </a:r>
          </a:p>
          <a:p>
            <a:r>
              <a:rPr lang="en-GB" dirty="0" smtClean="0"/>
              <a:t>It supports people to raise concerns or make a complaint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0733" y="735589"/>
            <a:ext cx="8400186" cy="667725"/>
          </a:xfrm>
        </p:spPr>
        <p:txBody>
          <a:bodyPr>
            <a:normAutofit/>
          </a:bodyPr>
          <a:lstStyle/>
          <a:p>
            <a:r>
              <a:rPr lang="en-GB" dirty="0" smtClean="0"/>
              <a:t>Empowering and involving people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068" y="2060811"/>
            <a:ext cx="3521122" cy="352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2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77492" y="1943531"/>
            <a:ext cx="5403272" cy="3950736"/>
          </a:xfrm>
        </p:spPr>
        <p:txBody>
          <a:bodyPr/>
          <a:lstStyle/>
          <a:p>
            <a:r>
              <a:rPr lang="en-GB" dirty="0" smtClean="0"/>
              <a:t>In the last year, about 3600 CTRs have take place</a:t>
            </a:r>
          </a:p>
          <a:p>
            <a:r>
              <a:rPr lang="en-GB" dirty="0" smtClean="0"/>
              <a:t>1,900 people discharged from hospital or transferred</a:t>
            </a:r>
          </a:p>
          <a:p>
            <a:r>
              <a:rPr lang="en-GB" dirty="0" smtClean="0"/>
              <a:t>The number of people in hospital has fallen to about 2,600</a:t>
            </a:r>
          </a:p>
          <a:p>
            <a:r>
              <a:rPr lang="en-GB" dirty="0" smtClean="0"/>
              <a:t>This number is still too high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Facts and figures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627" y="1943531"/>
            <a:ext cx="3076718" cy="307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4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Number of people in hospital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69" y="1417637"/>
            <a:ext cx="9073331" cy="544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529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8765" y="609601"/>
            <a:ext cx="4111496" cy="5681124"/>
          </a:xfrm>
        </p:spPr>
        <p:txBody>
          <a:bodyPr>
            <a:normAutofit/>
          </a:bodyPr>
          <a:lstStyle/>
          <a:p>
            <a:r>
              <a:rPr lang="en-GB" sz="3600" b="0" dirty="0" smtClean="0"/>
              <a:t>Working together</a:t>
            </a:r>
            <a:br>
              <a:rPr lang="en-GB" sz="3600" b="0" dirty="0" smtClean="0"/>
            </a:br>
            <a:r>
              <a:rPr lang="en-GB" b="0" dirty="0">
                <a:solidFill>
                  <a:schemeClr val="tx1"/>
                </a:solidFill>
              </a:rPr>
              <a:t>B</a:t>
            </a:r>
            <a:r>
              <a:rPr lang="en-GB" b="0" dirty="0" smtClean="0">
                <a:solidFill>
                  <a:schemeClr val="tx1"/>
                </a:solidFill>
              </a:rPr>
              <a:t>eing creative &amp; open minded</a:t>
            </a:r>
            <a:r>
              <a:rPr lang="en-GB" sz="3600" b="0" dirty="0" smtClean="0">
                <a:solidFill>
                  <a:schemeClr val="tx1"/>
                </a:solidFill>
              </a:rPr>
              <a:t/>
            </a:r>
            <a:br>
              <a:rPr lang="en-GB" sz="3600" b="0" dirty="0" smtClean="0">
                <a:solidFill>
                  <a:schemeClr val="tx1"/>
                </a:solidFill>
              </a:rPr>
            </a:br>
            <a:r>
              <a:rPr lang="en-GB" b="0" dirty="0" smtClean="0"/>
              <a:t>Problem solving</a:t>
            </a:r>
            <a:br>
              <a:rPr lang="en-GB" b="0" dirty="0" smtClean="0"/>
            </a:br>
            <a:r>
              <a:rPr lang="en-GB" b="0" dirty="0" smtClean="0">
                <a:solidFill>
                  <a:schemeClr val="tx1"/>
                </a:solidFill>
              </a:rPr>
              <a:t>Listening to people &amp; families.</a:t>
            </a:r>
            <a:br>
              <a:rPr lang="en-GB" b="0" dirty="0" smtClean="0">
                <a:solidFill>
                  <a:schemeClr val="tx1"/>
                </a:solidFill>
              </a:rPr>
            </a:br>
            <a:r>
              <a:rPr lang="en-GB" b="0" dirty="0" smtClean="0"/>
              <a:t>Agreeing actions and</a:t>
            </a:r>
            <a:r>
              <a:rPr lang="en-GB" dirty="0" smtClean="0"/>
              <a:t> who will do what by when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561" y="443345"/>
            <a:ext cx="3899894" cy="5847379"/>
          </a:xfrm>
        </p:spPr>
        <p:txBody>
          <a:bodyPr>
            <a:normAutofit/>
          </a:bodyPr>
          <a:lstStyle/>
          <a:p>
            <a:pPr marL="185737" lvl="1" indent="0">
              <a:lnSpc>
                <a:spcPct val="110000"/>
              </a:lnSpc>
              <a:buNone/>
            </a:pPr>
            <a:r>
              <a:rPr lang="en-GB" sz="3600" b="1" dirty="0">
                <a:latin typeface="+mj-lt"/>
                <a:ea typeface="+mj-ea"/>
                <a:cs typeface="+mj-cs"/>
              </a:rPr>
              <a:t>W</a:t>
            </a:r>
            <a:r>
              <a:rPr lang="en-GB" sz="3600" b="1" dirty="0" smtClean="0">
                <a:latin typeface="+mj-lt"/>
                <a:ea typeface="+mj-ea"/>
                <a:cs typeface="+mj-cs"/>
              </a:rPr>
              <a:t>hat makes a successful CTR?	</a:t>
            </a:r>
            <a:r>
              <a:rPr lang="en-GB" dirty="0" smtClean="0">
                <a:latin typeface="+mj-lt"/>
                <a:ea typeface="+mj-ea"/>
                <a:cs typeface="+mj-cs"/>
              </a:rPr>
              <a:t>	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2050" name="Picture 2" descr="\\ims.gov.uk\data\Users\GBEXPVD\EXPHOME10\AWebster\Data\Desktop\togeth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496" y="2671329"/>
            <a:ext cx="3650467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05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47" y="749912"/>
            <a:ext cx="7938654" cy="667725"/>
          </a:xfrm>
        </p:spPr>
        <p:txBody>
          <a:bodyPr>
            <a:normAutofit/>
          </a:bodyPr>
          <a:lstStyle/>
          <a:p>
            <a:r>
              <a:rPr lang="en-GB" dirty="0" smtClean="0"/>
              <a:t>Learning and improving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3745" y="1577973"/>
            <a:ext cx="5403274" cy="4698135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Audits</a:t>
            </a:r>
          </a:p>
          <a:p>
            <a:r>
              <a:rPr lang="en-GB" dirty="0" smtClean="0"/>
              <a:t>Assurance Framework</a:t>
            </a:r>
          </a:p>
          <a:p>
            <a:r>
              <a:rPr lang="en-GB" dirty="0" smtClean="0"/>
              <a:t>Professions &amp; providers</a:t>
            </a:r>
          </a:p>
          <a:p>
            <a:r>
              <a:rPr lang="en-GB" dirty="0" smtClean="0"/>
              <a:t>Relationship with CPA</a:t>
            </a:r>
          </a:p>
          <a:p>
            <a:r>
              <a:rPr lang="en-GB" dirty="0" smtClean="0"/>
              <a:t>E-learning package</a:t>
            </a:r>
          </a:p>
          <a:p>
            <a:r>
              <a:rPr lang="en-GB" dirty="0" smtClean="0"/>
              <a:t>Expert by Experience Hubs</a:t>
            </a:r>
          </a:p>
          <a:p>
            <a:r>
              <a:rPr lang="en-GB" dirty="0" smtClean="0"/>
              <a:t>Review of Policy October 2016</a:t>
            </a:r>
          </a:p>
          <a:p>
            <a:r>
              <a:rPr lang="en-GB" dirty="0" smtClean="0"/>
              <a:t>Other resources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710" y="2754455"/>
            <a:ext cx="228871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7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527" y="749912"/>
            <a:ext cx="8077253" cy="6677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NHS England website</a:t>
            </a:r>
            <a:br>
              <a:rPr lang="en-GB" dirty="0" smtClean="0"/>
            </a:br>
            <a:r>
              <a:rPr lang="en-GB" dirty="0" smtClean="0"/>
              <a:t>www.england.nhs.uk/learningdisabilities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1676" y="2148464"/>
            <a:ext cx="4591103" cy="4213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For more information about</a:t>
            </a:r>
          </a:p>
          <a:p>
            <a:r>
              <a:rPr lang="en-GB" dirty="0" smtClean="0"/>
              <a:t>Care and Treatment Reviews</a:t>
            </a:r>
          </a:p>
          <a:p>
            <a:r>
              <a:rPr lang="en-GB" dirty="0" smtClean="0"/>
              <a:t>Transforming Care</a:t>
            </a:r>
          </a:p>
          <a:p>
            <a:r>
              <a:rPr lang="en-GB" dirty="0" smtClean="0"/>
              <a:t>Building the Right Support</a:t>
            </a:r>
          </a:p>
          <a:p>
            <a:r>
              <a:rPr lang="en-GB" dirty="0" smtClean="0"/>
              <a:t>Improving health and reducing inequalities</a:t>
            </a:r>
          </a:p>
          <a:p>
            <a:r>
              <a:rPr lang="en-GB" dirty="0" smtClean="0"/>
              <a:t>Resources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95" y="3311236"/>
            <a:ext cx="2513436" cy="251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www.inclusion.org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246" y="1417637"/>
            <a:ext cx="7540785" cy="540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15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Thankyou for inviting us today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20370" y="1760561"/>
            <a:ext cx="63189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Anne Webster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Carl Shaw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 smtClean="0"/>
              <a:t>NHS England Learning Disability Programme</a:t>
            </a:r>
            <a:endParaRPr lang="en-GB" sz="2400" dirty="0"/>
          </a:p>
        </p:txBody>
      </p:sp>
      <p:pic>
        <p:nvPicPr>
          <p:cNvPr id="1026" name="Picture 2" descr="\\ims.gov.uk\data\Users\GBEXPVD\EXPHOME10\MGraham2\My Documents\pictures\anne cro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812" y="1580452"/>
            <a:ext cx="1326410" cy="163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1812" y="3515483"/>
            <a:ext cx="1326410" cy="159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Thank you for listening</a:t>
            </a:r>
            <a:br>
              <a:rPr lang="en-GB" dirty="0" smtClean="0"/>
            </a:br>
            <a:r>
              <a:rPr lang="en-GB" dirty="0" smtClean="0"/>
              <a:t>Any Questions?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2382" y="3600450"/>
            <a:ext cx="3221243" cy="283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43745" y="1678124"/>
            <a:ext cx="5292437" cy="41130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600" b="1" dirty="0" smtClean="0">
                <a:solidFill>
                  <a:schemeClr val="bg2"/>
                </a:solidFill>
              </a:rPr>
              <a:t>Care and Treatment Reviews</a:t>
            </a:r>
          </a:p>
          <a:p>
            <a:pPr marL="0" indent="0">
              <a:buNone/>
            </a:pPr>
            <a:endParaRPr lang="en-GB" sz="2600" b="1" dirty="0" smtClean="0">
              <a:solidFill>
                <a:schemeClr val="bg2"/>
              </a:solidFill>
            </a:endParaRPr>
          </a:p>
          <a:p>
            <a:r>
              <a:rPr lang="en-GB" sz="2600" dirty="0" smtClean="0"/>
              <a:t>Why do they matter?</a:t>
            </a:r>
          </a:p>
          <a:p>
            <a:r>
              <a:rPr lang="en-GB" sz="2600" dirty="0" smtClean="0"/>
              <a:t>Where </a:t>
            </a:r>
            <a:r>
              <a:rPr lang="en-GB" sz="2600" dirty="0"/>
              <a:t>do they fit in to the </a:t>
            </a:r>
            <a:r>
              <a:rPr lang="en-GB" sz="2600" dirty="0" smtClean="0"/>
              <a:t> Learning </a:t>
            </a:r>
            <a:r>
              <a:rPr lang="en-GB" sz="2600" dirty="0"/>
              <a:t>Disability </a:t>
            </a:r>
            <a:r>
              <a:rPr lang="en-GB" sz="2600" dirty="0" smtClean="0"/>
              <a:t>Programme?</a:t>
            </a:r>
          </a:p>
          <a:p>
            <a:r>
              <a:rPr lang="en-GB" sz="2600" dirty="0" smtClean="0"/>
              <a:t>What are they all about?</a:t>
            </a:r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i="1" dirty="0" smtClean="0">
                <a:solidFill>
                  <a:schemeClr val="bg2"/>
                </a:solidFill>
              </a:rPr>
              <a:t>‘The spirit in </a:t>
            </a:r>
            <a:r>
              <a:rPr lang="en-GB" i="1" dirty="0">
                <a:solidFill>
                  <a:schemeClr val="bg2"/>
                </a:solidFill>
              </a:rPr>
              <a:t>which CTRs are carried out is paramount and is rooted in principles of human rights, person-centeredness and co-production</a:t>
            </a:r>
            <a:r>
              <a:rPr lang="en-GB" i="1" dirty="0" smtClean="0">
                <a:solidFill>
                  <a:schemeClr val="bg2"/>
                </a:solidFill>
              </a:rPr>
              <a:t>.’</a:t>
            </a:r>
            <a:endParaRPr lang="en-GB" i="1" dirty="0">
              <a:solidFill>
                <a:schemeClr val="bg2"/>
              </a:solidFill>
            </a:endParaRPr>
          </a:p>
          <a:p>
            <a:endParaRPr lang="en-GB" dirty="0"/>
          </a:p>
          <a:p>
            <a:endParaRPr lang="en-GB" b="1" dirty="0" smtClean="0"/>
          </a:p>
          <a:p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542" y="1569425"/>
            <a:ext cx="2891619" cy="385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7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80625"/>
            <a:ext cx="7356815" cy="667725"/>
          </a:xfrm>
        </p:spPr>
        <p:txBody>
          <a:bodyPr/>
          <a:lstStyle/>
          <a:p>
            <a:r>
              <a:rPr lang="en-GB" dirty="0" smtClean="0"/>
              <a:t>This week – 7 Days of Action</a:t>
            </a:r>
            <a:endParaRPr lang="en-GB" dirty="0"/>
          </a:p>
        </p:txBody>
      </p:sp>
      <p:pic>
        <p:nvPicPr>
          <p:cNvPr id="1027" name="Picture 3" descr="C:\Users\AWebster\AppData\Local\Microsoft\Windows\Temporary Internet Files\Content.Outlook\MJLOLWLY\image1 (3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4646" y="1419404"/>
            <a:ext cx="3701573" cy="532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\\ims.gov.uk\data\Users\GBEXPVD\EXPHOME10\MGraham2\My Documents\My Pictures\7 days action\12998459_10153417239387274_2294075273458499573_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8358" y="2392096"/>
            <a:ext cx="1511962" cy="150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\\ims.gov.uk\data\Users\GBEXPVD\EXPHOME10\MGraham2\My Documents\My Pictures\7 days action\13001255_10153417249242274_3601932450518495386_n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59" t="6261" r="24531" b="24075"/>
          <a:stretch/>
        </p:blipFill>
        <p:spPr bwMode="auto">
          <a:xfrm>
            <a:off x="538358" y="4669270"/>
            <a:ext cx="1593919" cy="152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\\ims.gov.uk\data\Users\GBEXPVD\EXPHOME10\MGraham2\My Documents\My Pictures\7 days action\13012716_10153417254497274_4719803015752414183_n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2299" y="2392096"/>
            <a:ext cx="1507026" cy="150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\\ims.gov.uk\data\Users\GBEXPVD\EXPHOME10\MGraham2\My Documents\My Pictures\7 days action\13012748_10153417252912274_6323300510028258809_n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52299" y="4779818"/>
            <a:ext cx="1637600" cy="153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0854" y="459840"/>
            <a:ext cx="1261001" cy="952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3578" y="2022764"/>
            <a:ext cx="869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Eden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7007246" y="1990498"/>
            <a:ext cx="869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Chris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28827" y="4299650"/>
            <a:ext cx="1039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Thomas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006806" y="4291677"/>
            <a:ext cx="1222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Tianze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13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C:\Users\AWebster\AppData\Local\Microsoft\Windows\Temporary Internet Files\Content.Outlook\MJLOLWLY\image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6"/>
            <a:ext cx="9144000" cy="659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"/>
          <p:cNvSpPr>
            <a:spLocks noChangeArrowheads="1"/>
          </p:cNvSpPr>
          <p:nvPr/>
        </p:nvSpPr>
        <p:spPr bwMode="auto">
          <a:xfrm>
            <a:off x="261938" y="764704"/>
            <a:ext cx="76231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AutoNum type="arabicPeriod"/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 defTabSz="4572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prstClr val="black"/>
              </a:solidFill>
            </a:endParaRPr>
          </a:p>
          <a:p>
            <a:pPr marL="342900" indent="-342900" defTabSz="457200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GB" altLang="en-US" sz="2000" dirty="0">
              <a:solidFill>
                <a:prstClr val="black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3338" y="115888"/>
            <a:ext cx="8075612" cy="756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457200" eaLnBrk="1" hangingPunct="1">
              <a:defRPr/>
            </a:pPr>
            <a:r>
              <a:rPr lang="en-GB" altLang="en-US" sz="2800" b="1" kern="0" dirty="0" smtClean="0">
                <a:solidFill>
                  <a:schemeClr val="tx2"/>
                </a:solidFill>
              </a:rPr>
              <a:t>CTRs are part of the Learning Disability Programme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17444" y="1196438"/>
            <a:ext cx="3313244" cy="5272103"/>
            <a:chOff x="0" y="0"/>
            <a:chExt cx="3059835" cy="5143501"/>
          </a:xfrm>
        </p:grpSpPr>
        <p:sp>
          <p:nvSpPr>
            <p:cNvPr id="7" name="Rectangle 6"/>
            <p:cNvSpPr/>
            <p:nvPr/>
          </p:nvSpPr>
          <p:spPr>
            <a:xfrm>
              <a:off x="2376266" y="4299943"/>
              <a:ext cx="683568" cy="843558"/>
            </a:xfrm>
            <a:prstGeom prst="rect">
              <a:avLst/>
            </a:prstGeom>
            <a:solidFill>
              <a:srgbClr val="01D1A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 defTabSz="457148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"/>
              <a:ext cx="827584" cy="843558"/>
            </a:xfrm>
            <a:prstGeom prst="rect">
              <a:avLst/>
            </a:prstGeom>
            <a:solidFill>
              <a:srgbClr val="01D1A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 defTabSz="457148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" y="0"/>
              <a:ext cx="3059833" cy="51435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 defTabSz="457148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425894" y="1472590"/>
            <a:ext cx="309634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chemeClr val="bg2"/>
                </a:solidFill>
                <a:cs typeface="Calibri" panose="020F0502020204030204" pitchFamily="34" charset="0"/>
              </a:rPr>
              <a:t>Building </a:t>
            </a:r>
            <a:r>
              <a:rPr lang="en-GB" sz="2400" b="1" dirty="0">
                <a:solidFill>
                  <a:schemeClr val="bg2"/>
                </a:solidFill>
                <a:cs typeface="Calibri" panose="020F0502020204030204" pitchFamily="34" charset="0"/>
              </a:rPr>
              <a:t>the Right </a:t>
            </a:r>
            <a:r>
              <a:rPr lang="en-GB" sz="2400" b="1" dirty="0" smtClean="0">
                <a:solidFill>
                  <a:schemeClr val="bg2"/>
                </a:solidFill>
                <a:cs typeface="Calibri" panose="020F0502020204030204" pitchFamily="34" charset="0"/>
              </a:rPr>
              <a:t>Support:</a:t>
            </a:r>
          </a:p>
          <a:p>
            <a:endParaRPr lang="en-GB" sz="2000" b="1" dirty="0" smtClean="0">
              <a:solidFill>
                <a:schemeClr val="bg1"/>
              </a:solidFill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  <a:cs typeface="Calibri" panose="020F0502020204030204" pitchFamily="34" charset="0"/>
              </a:rPr>
              <a:t>Reduce </a:t>
            </a:r>
            <a:r>
              <a:rPr lang="en-GB" sz="2000" b="1" dirty="0">
                <a:solidFill>
                  <a:schemeClr val="bg1"/>
                </a:solidFill>
                <a:cs typeface="Calibri" panose="020F0502020204030204" pitchFamily="34" charset="0"/>
              </a:rPr>
              <a:t>the number of people in learning disability and mental health hospitals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cs typeface="Calibri" panose="020F0502020204030204" pitchFamily="34" charset="0"/>
              </a:rPr>
              <a:t>Reduce how long people stay in these hospitals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  <a:cs typeface="Calibri" panose="020F0502020204030204" pitchFamily="34" charset="0"/>
              </a:rPr>
              <a:t>Improve the quality of care and support for people </a:t>
            </a:r>
            <a:r>
              <a:rPr lang="en-GB" sz="2000" b="1" dirty="0" smtClean="0">
                <a:solidFill>
                  <a:schemeClr val="bg1"/>
                </a:solidFill>
                <a:cs typeface="Calibri" panose="020F0502020204030204" pitchFamily="34" charset="0"/>
              </a:rPr>
              <a:t>in </a:t>
            </a:r>
            <a:r>
              <a:rPr lang="en-GB" sz="2000" b="1" dirty="0">
                <a:solidFill>
                  <a:schemeClr val="bg1"/>
                </a:solidFill>
                <a:cs typeface="Calibri" panose="020F0502020204030204" pitchFamily="34" charset="0"/>
              </a:rPr>
              <a:t>both hospital and </a:t>
            </a:r>
            <a:r>
              <a:rPr lang="en-GB" sz="2000" b="1" dirty="0" smtClean="0">
                <a:solidFill>
                  <a:schemeClr val="bg1"/>
                </a:solidFill>
                <a:cs typeface="Calibri" panose="020F0502020204030204" pitchFamily="34" charset="0"/>
              </a:rPr>
              <a:t>the community</a:t>
            </a:r>
            <a:endParaRPr lang="en-GB" sz="20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69951" y="1196439"/>
            <a:ext cx="3313244" cy="5272103"/>
            <a:chOff x="0" y="0"/>
            <a:chExt cx="3059835" cy="5143501"/>
          </a:xfrm>
        </p:grpSpPr>
        <p:sp>
          <p:nvSpPr>
            <p:cNvPr id="13" name="Rectangle 12"/>
            <p:cNvSpPr/>
            <p:nvPr/>
          </p:nvSpPr>
          <p:spPr>
            <a:xfrm>
              <a:off x="2376266" y="4299943"/>
              <a:ext cx="683568" cy="843558"/>
            </a:xfrm>
            <a:prstGeom prst="rect">
              <a:avLst/>
            </a:prstGeom>
            <a:solidFill>
              <a:srgbClr val="01D1A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 defTabSz="457148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1"/>
              <a:ext cx="827584" cy="843558"/>
            </a:xfrm>
            <a:prstGeom prst="rect">
              <a:avLst/>
            </a:prstGeom>
            <a:solidFill>
              <a:srgbClr val="01D1A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 defTabSz="457148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" y="0"/>
              <a:ext cx="3059833" cy="51435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0" tIns="45715" rIns="91430" bIns="45715" rtlCol="0" anchor="ctr"/>
            <a:lstStyle/>
            <a:p>
              <a:pPr algn="ctr" defTabSz="457148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4944198" y="1361753"/>
            <a:ext cx="3238997" cy="450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48">
              <a:lnSpc>
                <a:spcPct val="110000"/>
              </a:lnSpc>
              <a:spcAft>
                <a:spcPts val="600"/>
              </a:spcAft>
            </a:pPr>
            <a:r>
              <a:rPr lang="en-GB" sz="2400" b="1" spc="-10" dirty="0">
                <a:solidFill>
                  <a:schemeClr val="bg2"/>
                </a:solidFill>
              </a:rPr>
              <a:t>Improving the Health </a:t>
            </a:r>
            <a:r>
              <a:rPr lang="en-GB" sz="2400" b="1" spc="-10" dirty="0" smtClean="0">
                <a:solidFill>
                  <a:schemeClr val="bg2"/>
                </a:solidFill>
              </a:rPr>
              <a:t>&amp; </a:t>
            </a:r>
            <a:r>
              <a:rPr lang="en-GB" sz="2400" b="1" spc="-10" dirty="0">
                <a:solidFill>
                  <a:schemeClr val="bg2"/>
                </a:solidFill>
              </a:rPr>
              <a:t>Health Outcomes for people with Learning </a:t>
            </a:r>
            <a:r>
              <a:rPr lang="en-GB" sz="2400" b="1" spc="-10" dirty="0" smtClean="0">
                <a:solidFill>
                  <a:schemeClr val="bg2"/>
                </a:solidFill>
              </a:rPr>
              <a:t>Disabilities:</a:t>
            </a:r>
            <a:endParaRPr lang="en-GB" sz="2400" b="1" spc="-10" dirty="0">
              <a:solidFill>
                <a:schemeClr val="bg2"/>
              </a:solidFill>
            </a:endParaRPr>
          </a:p>
          <a:p>
            <a:pPr defTabSz="457148">
              <a:lnSpc>
                <a:spcPct val="110000"/>
              </a:lnSpc>
              <a:spcAft>
                <a:spcPts val="600"/>
              </a:spcAft>
            </a:pPr>
            <a:r>
              <a:rPr lang="en-GB" sz="2000" b="1" spc="-20" dirty="0" smtClean="0">
                <a:solidFill>
                  <a:schemeClr val="bg1"/>
                </a:solidFill>
              </a:rPr>
              <a:t>Quality </a:t>
            </a:r>
            <a:r>
              <a:rPr lang="en-GB" sz="2000" b="1" spc="-20" dirty="0">
                <a:solidFill>
                  <a:schemeClr val="bg1"/>
                </a:solidFill>
              </a:rPr>
              <a:t>assurance </a:t>
            </a:r>
            <a:r>
              <a:rPr lang="en-GB" sz="2000" b="1" spc="-20" dirty="0" smtClean="0">
                <a:solidFill>
                  <a:schemeClr val="bg1"/>
                </a:solidFill>
              </a:rPr>
              <a:t>approach to improving </a:t>
            </a:r>
            <a:r>
              <a:rPr lang="en-GB" sz="2000" b="1" spc="-20" dirty="0">
                <a:solidFill>
                  <a:schemeClr val="bg1"/>
                </a:solidFill>
              </a:rPr>
              <a:t>access to health and improve health outcomes </a:t>
            </a:r>
            <a:r>
              <a:rPr lang="en-GB" sz="2000" b="1" spc="-20" dirty="0" err="1" smtClean="0">
                <a:solidFill>
                  <a:schemeClr val="bg1"/>
                </a:solidFill>
              </a:rPr>
              <a:t>eg</a:t>
            </a:r>
            <a:r>
              <a:rPr lang="en-GB" sz="2000" b="1" spc="-20" dirty="0" smtClean="0">
                <a:solidFill>
                  <a:schemeClr val="bg1"/>
                </a:solidFill>
              </a:rPr>
              <a:t>. annual health checks, premature mortality work and stopping over-medication</a:t>
            </a:r>
            <a:r>
              <a:rPr lang="en-GB" sz="2000" b="1" i="1" spc="-20" dirty="0" smtClean="0">
                <a:solidFill>
                  <a:schemeClr val="bg1"/>
                </a:solidFill>
              </a:rPr>
              <a:t>. </a:t>
            </a:r>
            <a:endParaRPr lang="en-GB" sz="2000" b="1" i="1" spc="-2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1551" y="2245510"/>
            <a:ext cx="1862557" cy="18708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02482" y="2361203"/>
            <a:ext cx="3160694" cy="263914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</a:rPr>
              <a:t>People and families at the centre</a:t>
            </a:r>
            <a:endParaRPr lang="en-GB" b="1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2" y="1136980"/>
            <a:ext cx="2448272" cy="1754326"/>
          </a:xfrm>
          <a:prstGeom prst="wedgeRectCallout">
            <a:avLst>
              <a:gd name="adj1" fmla="val 62353"/>
              <a:gd name="adj2" fmla="val 3170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A</a:t>
            </a:r>
            <a:r>
              <a:rPr lang="en-GB" b="1" dirty="0" smtClean="0">
                <a:solidFill>
                  <a:schemeClr val="tx2"/>
                </a:solidFill>
              </a:rPr>
              <a:t> good and meaningful life</a:t>
            </a:r>
          </a:p>
          <a:p>
            <a:r>
              <a:rPr lang="en-GB" dirty="0" smtClean="0"/>
              <a:t>Inclusion, </a:t>
            </a:r>
          </a:p>
          <a:p>
            <a:r>
              <a:rPr lang="en-GB" dirty="0" smtClean="0"/>
              <a:t>education, employment, relationships, support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2162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tx2"/>
                </a:solidFill>
              </a:rPr>
              <a:t>Programme Principles</a:t>
            </a:r>
            <a:endParaRPr lang="en-GB" sz="32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5264" y="675315"/>
            <a:ext cx="4318768" cy="923330"/>
          </a:xfrm>
          <a:prstGeom prst="wedgeRectCallout">
            <a:avLst>
              <a:gd name="adj1" fmla="val 8360"/>
              <a:gd name="adj2" fmla="val 60999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Support for my family and paid staff</a:t>
            </a:r>
          </a:p>
          <a:p>
            <a:pPr algn="ctr"/>
            <a:r>
              <a:rPr lang="en-GB" dirty="0" smtClean="0"/>
              <a:t>Short breaks and accommodation Trained support and care staff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643582" y="1430180"/>
            <a:ext cx="2402254" cy="1477328"/>
          </a:xfrm>
          <a:prstGeom prst="wedgeRectCallout">
            <a:avLst>
              <a:gd name="adj1" fmla="val -62358"/>
              <a:gd name="adj2" fmla="val 33428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chemeClr val="tx2"/>
                </a:solidFill>
              </a:rPr>
              <a:t>Where I live and who I live with</a:t>
            </a:r>
          </a:p>
          <a:p>
            <a:pPr algn="r"/>
            <a:r>
              <a:rPr lang="en-GB" dirty="0" smtClean="0"/>
              <a:t>Choice of housing</a:t>
            </a:r>
          </a:p>
          <a:p>
            <a:pPr algn="r"/>
            <a:r>
              <a:rPr lang="en-GB" dirty="0" smtClean="0"/>
              <a:t>Secure tenancies</a:t>
            </a:r>
          </a:p>
          <a:p>
            <a:pPr algn="r"/>
            <a:r>
              <a:rPr lang="en-GB" dirty="0" smtClean="0"/>
              <a:t>Housing planning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594500" y="3254812"/>
            <a:ext cx="2500418" cy="2585323"/>
          </a:xfrm>
          <a:prstGeom prst="wedgeRectCallout">
            <a:avLst>
              <a:gd name="adj1" fmla="val -62451"/>
              <a:gd name="adj2" fmla="val -44471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chemeClr val="tx2"/>
                </a:solidFill>
              </a:rPr>
              <a:t>Good mainstream </a:t>
            </a:r>
          </a:p>
          <a:p>
            <a:pPr algn="r"/>
            <a:r>
              <a:rPr lang="en-GB" b="1" dirty="0" smtClean="0">
                <a:solidFill>
                  <a:schemeClr val="tx2"/>
                </a:solidFill>
              </a:rPr>
              <a:t>health services</a:t>
            </a:r>
          </a:p>
          <a:p>
            <a:pPr algn="r"/>
            <a:r>
              <a:rPr lang="en-GB" dirty="0" smtClean="0"/>
              <a:t>Annual Health Checks</a:t>
            </a:r>
          </a:p>
          <a:p>
            <a:pPr algn="r"/>
            <a:r>
              <a:rPr lang="en-GB" dirty="0" smtClean="0"/>
              <a:t>Health action plans</a:t>
            </a:r>
          </a:p>
          <a:p>
            <a:pPr algn="r"/>
            <a:r>
              <a:rPr lang="en-GB" dirty="0" smtClean="0"/>
              <a:t>Health passports</a:t>
            </a:r>
          </a:p>
          <a:p>
            <a:pPr algn="r"/>
            <a:r>
              <a:rPr lang="en-GB" dirty="0" smtClean="0"/>
              <a:t>Liaison workers</a:t>
            </a:r>
          </a:p>
          <a:p>
            <a:pPr algn="r"/>
            <a:r>
              <a:rPr lang="en-GB" dirty="0" smtClean="0"/>
              <a:t>Quality checkers</a:t>
            </a:r>
          </a:p>
          <a:p>
            <a:pPr algn="r"/>
            <a:r>
              <a:rPr lang="en-GB" dirty="0" smtClean="0"/>
              <a:t>Reasonable adjustments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168363" y="5237209"/>
            <a:ext cx="4828932" cy="1477328"/>
          </a:xfrm>
          <a:prstGeom prst="wedgeRectCallout">
            <a:avLst>
              <a:gd name="adj1" fmla="val -7348"/>
              <a:gd name="adj2" fmla="val -62229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S</a:t>
            </a:r>
            <a:r>
              <a:rPr lang="en-GB" b="1" dirty="0" smtClean="0">
                <a:solidFill>
                  <a:schemeClr val="tx2"/>
                </a:solidFill>
              </a:rPr>
              <a:t>pecialist health and social care support</a:t>
            </a:r>
          </a:p>
          <a:p>
            <a:pPr algn="ctr"/>
            <a:r>
              <a:rPr lang="en-GB" dirty="0" smtClean="0"/>
              <a:t>24/7 function</a:t>
            </a:r>
          </a:p>
          <a:p>
            <a:pPr algn="ctr"/>
            <a:r>
              <a:rPr lang="en-GB" dirty="0" smtClean="0"/>
              <a:t>Forensic support</a:t>
            </a:r>
          </a:p>
          <a:p>
            <a:pPr algn="ctr"/>
            <a:r>
              <a:rPr lang="en-GB" dirty="0" smtClean="0"/>
              <a:t>Inter-agency work</a:t>
            </a:r>
          </a:p>
          <a:p>
            <a:pPr algn="ctr"/>
            <a:r>
              <a:rPr lang="en-GB" dirty="0" smtClean="0"/>
              <a:t>Liaison and diversion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8394" y="3232054"/>
            <a:ext cx="2466869" cy="2031325"/>
          </a:xfrm>
          <a:prstGeom prst="wedgeRectCallout">
            <a:avLst>
              <a:gd name="adj1" fmla="val 58925"/>
              <a:gd name="adj2" fmla="val 2337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Good mental health hospital care</a:t>
            </a:r>
          </a:p>
          <a:p>
            <a:r>
              <a:rPr lang="en-GB" dirty="0" smtClean="0"/>
              <a:t>Integrated with good community services</a:t>
            </a:r>
          </a:p>
          <a:p>
            <a:r>
              <a:rPr lang="en-GB" dirty="0" smtClean="0"/>
              <a:t>Care &amp; Treatment Reviews</a:t>
            </a:r>
          </a:p>
          <a:p>
            <a:r>
              <a:rPr lang="en-GB" dirty="0" smtClean="0"/>
              <a:t>Discharge planning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043647" y="1783996"/>
            <a:ext cx="3078364" cy="29240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</a:rPr>
              <a:t>Money, early intervention, advocacy, support plans</a:t>
            </a:r>
            <a:endParaRPr lang="en-GB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73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6674" y="113438"/>
            <a:ext cx="4695826" cy="663978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48250" y="2598737"/>
            <a:ext cx="4194516" cy="6677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is a </a:t>
            </a:r>
            <a:br>
              <a:rPr lang="en-GB" dirty="0" smtClean="0"/>
            </a:br>
            <a:r>
              <a:rPr lang="en-GB" dirty="0" smtClean="0"/>
              <a:t>Care and Treatment Review?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6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35712" y="2364983"/>
            <a:ext cx="2711750" cy="6677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does a CTR do?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90054" cy="692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6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HS England">
      <a:dk1>
        <a:sysClr val="windowText" lastClr="000000"/>
      </a:dk1>
      <a:lt1>
        <a:sysClr val="window" lastClr="FFFFFF"/>
      </a:lt1>
      <a:dk2>
        <a:srgbClr val="0072C6"/>
      </a:dk2>
      <a:lt2>
        <a:srgbClr val="A00054"/>
      </a:lt2>
      <a:accent1>
        <a:srgbClr val="00ADC6"/>
      </a:accent1>
      <a:accent2>
        <a:srgbClr val="0091C9"/>
      </a:accent2>
      <a:accent3>
        <a:srgbClr val="003893"/>
      </a:accent3>
      <a:accent4>
        <a:srgbClr val="FFFFFF"/>
      </a:accent4>
      <a:accent5>
        <a:srgbClr val="FFFFFF"/>
      </a:accent5>
      <a:accent6>
        <a:srgbClr val="FFFFFF"/>
      </a:accent6>
      <a:hlink>
        <a:srgbClr val="A00054"/>
      </a:hlink>
      <a:folHlink>
        <a:srgbClr val="A0005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NHS England">
      <a:dk1>
        <a:sysClr val="windowText" lastClr="000000"/>
      </a:dk1>
      <a:lt1>
        <a:sysClr val="window" lastClr="FFFFFF"/>
      </a:lt1>
      <a:dk2>
        <a:srgbClr val="0072C6"/>
      </a:dk2>
      <a:lt2>
        <a:srgbClr val="A00054"/>
      </a:lt2>
      <a:accent1>
        <a:srgbClr val="00ADC6"/>
      </a:accent1>
      <a:accent2>
        <a:srgbClr val="0091C9"/>
      </a:accent2>
      <a:accent3>
        <a:srgbClr val="003893"/>
      </a:accent3>
      <a:accent4>
        <a:srgbClr val="FFFFFF"/>
      </a:accent4>
      <a:accent5>
        <a:srgbClr val="FFFFFF"/>
      </a:accent5>
      <a:accent6>
        <a:srgbClr val="FFFFFF"/>
      </a:accent6>
      <a:hlink>
        <a:srgbClr val="A00054"/>
      </a:hlink>
      <a:folHlink>
        <a:srgbClr val="A0005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1367701-27c8-403e-a234-85855c5cd73e">K57F673QWXRZ-1374-26</_dlc_DocId>
    <_dlc_DocIdUrl xmlns="51367701-27c8-403e-a234-85855c5cd73e">
      <Url>https://nhsengland.sharepoint.com/TeamCentre/VisionandValues/_layouts/15/DocIdRedir.aspx?ID=K57F673QWXRZ-1374-26</Url>
      <Description>K57F673QWXRZ-1374-26</Description>
    </_dlc_DocIdUrl>
    <SharedWithUsers xmlns="11cf67b4-8be8-4203-926d-b1451d6a3644">
      <UserInfo>
        <DisplayName>Lauren Griffin</DisplayName>
        <AccountId>3449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D083DDF8B2CE45ABEDBAB4F90C7050" ma:contentTypeVersion="1" ma:contentTypeDescription="Create a new document." ma:contentTypeScope="" ma:versionID="032acde6ac023d6924288be4ad21c08f">
  <xsd:schema xmlns:xsd="http://www.w3.org/2001/XMLSchema" xmlns:xs="http://www.w3.org/2001/XMLSchema" xmlns:p="http://schemas.microsoft.com/office/2006/metadata/properties" xmlns:ns2="51367701-27c8-403e-a234-85855c5cd73e" xmlns:ns3="11cf67b4-8be8-4203-926d-b1451d6a3644" targetNamespace="http://schemas.microsoft.com/office/2006/metadata/properties" ma:root="true" ma:fieldsID="f52e0736a025cab4de6ebc49c2f18d24" ns2:_="" ns3:_="">
    <xsd:import namespace="51367701-27c8-403e-a234-85855c5cd73e"/>
    <xsd:import namespace="11cf67b4-8be8-4203-926d-b1451d6a364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367701-27c8-403e-a234-85855c5cd73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f67b4-8be8-4203-926d-b1451d6a364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3E2D8D-97DE-4E74-B764-E6068406E7B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162815B-73E9-4F29-BCD9-8ECFE512B070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11cf67b4-8be8-4203-926d-b1451d6a3644"/>
    <ds:schemaRef ds:uri="http://schemas.microsoft.com/office/infopath/2007/PartnerControls"/>
    <ds:schemaRef ds:uri="51367701-27c8-403e-a234-85855c5cd73e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3A858E9-A82C-48FC-8CCF-1C12D02559A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15F914E-F0E3-42BB-A7DB-48E01D88CD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367701-27c8-403e-a234-85855c5cd73e"/>
    <ds:schemaRef ds:uri="11cf67b4-8be8-4203-926d-b1451d6a36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2494</TotalTime>
  <Words>741</Words>
  <Application>Microsoft Office PowerPoint</Application>
  <PresentationFormat>On-screen Show (4:3)</PresentationFormat>
  <Paragraphs>139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Cambria</vt:lpstr>
      <vt:lpstr>Wingdings</vt:lpstr>
      <vt:lpstr>Office Theme</vt:lpstr>
      <vt:lpstr>1_Office Theme</vt:lpstr>
      <vt:lpstr> Getting the right care in the right place</vt:lpstr>
      <vt:lpstr>Thankyou for inviting us today</vt:lpstr>
      <vt:lpstr>Overview</vt:lpstr>
      <vt:lpstr>This week – 7 Days of Action</vt:lpstr>
      <vt:lpstr>PowerPoint Presentation</vt:lpstr>
      <vt:lpstr>PowerPoint Presentation</vt:lpstr>
      <vt:lpstr>PowerPoint Presentation</vt:lpstr>
      <vt:lpstr>What is a  Care and Treatment Review?</vt:lpstr>
      <vt:lpstr>What does a CTR do?</vt:lpstr>
      <vt:lpstr>When do Care and Treatment Reviews happen?</vt:lpstr>
      <vt:lpstr>Four Big Questions</vt:lpstr>
      <vt:lpstr>How is a CTR carried out?</vt:lpstr>
      <vt:lpstr>Empowering and involving people</vt:lpstr>
      <vt:lpstr>Facts and figures</vt:lpstr>
      <vt:lpstr>Number of people in hospital</vt:lpstr>
      <vt:lpstr>Working together Being creative &amp; open minded Problem solving Listening to people &amp; families. Agreeing actions and who will do what by when</vt:lpstr>
      <vt:lpstr>Learning and improving</vt:lpstr>
      <vt:lpstr>NHS England website www.england.nhs.uk/learningdisabilities </vt:lpstr>
      <vt:lpstr>www.inclusion.org</vt:lpstr>
      <vt:lpstr>Thank you for listening Any Questions?</vt:lpstr>
    </vt:vector>
  </TitlesOfParts>
  <Company>Smith &amp; Milton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NHS England Presentation Template</dc:title>
  <dc:creator>Kevin O'Brien</dc:creator>
  <cp:lastModifiedBy>Rebecca Hill</cp:lastModifiedBy>
  <cp:revision>185</cp:revision>
  <cp:lastPrinted>2016-04-21T17:29:10Z</cp:lastPrinted>
  <dcterms:created xsi:type="dcterms:W3CDTF">2014-04-08T10:27:44Z</dcterms:created>
  <dcterms:modified xsi:type="dcterms:W3CDTF">2016-04-21T17:38:57Z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0x010100C8D083DDF8B2CE45ABEDBAB4F90C7050</vt:lpwstr>
  </property>
  <property fmtid="{D5CDD505-2E9C-101B-9397-08002B2CF9AE}" pid="3" name="_dlc_DocIdItemGuid">
    <vt:lpwstr>162e1004-4b7b-4f5d-a50a-d24947abc4b0</vt:lpwstr>
  </property>
</Properties>
</file>